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6859575" cx="12195175"/>
  <p:notesSz cx="6858000" cy="9144000"/>
  <p:embeddedFontLst>
    <p:embeddedFont>
      <p:font typeface="Roboto"/>
      <p:regular r:id="rId47"/>
      <p:bold r:id="rId48"/>
      <p:italic r:id="rId49"/>
      <p:boldItalic r:id="rId50"/>
    </p:embeddedFont>
    <p:embeddedFont>
      <p:font typeface="Lato"/>
      <p:regular r:id="rId51"/>
      <p:bold r:id="rId52"/>
      <p:italic r:id="rId53"/>
      <p:boldItalic r:id="rId54"/>
    </p:embeddedFont>
    <p:embeddedFont>
      <p:font typeface="Merriweather"/>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76">
          <p15:clr>
            <a:srgbClr val="A4A3A4"/>
          </p15:clr>
        </p15:guide>
        <p15:guide id="2" orient="horz" pos="104">
          <p15:clr>
            <a:srgbClr val="A4A3A4"/>
          </p15:clr>
        </p15:guide>
        <p15:guide id="3" orient="horz" pos="3907">
          <p15:clr>
            <a:srgbClr val="A4A3A4"/>
          </p15:clr>
        </p15:guide>
        <p15:guide id="4" orient="horz" pos="952">
          <p15:clr>
            <a:srgbClr val="A4A3A4"/>
          </p15:clr>
        </p15:guide>
        <p15:guide id="5" pos="7334">
          <p15:clr>
            <a:srgbClr val="A4A3A4"/>
          </p15:clr>
        </p15:guide>
        <p15:guide id="6" orient="horz" pos="935">
          <p15:clr>
            <a:srgbClr val="A4A3A4"/>
          </p15:clr>
        </p15:guide>
        <p15:guide id="7" orient="horz" pos="3998">
          <p15:clr>
            <a:srgbClr val="A4A3A4"/>
          </p15:clr>
        </p15:guide>
        <p15:guide id="8" orient="horz" pos="934">
          <p15:clr>
            <a:srgbClr val="A4A3A4"/>
          </p15:clr>
        </p15:guide>
        <p15:guide id="9" orient="horz" pos="947">
          <p15:clr>
            <a:srgbClr val="A4A3A4"/>
          </p15:clr>
        </p15:guide>
        <p15:guide id="10" pos="7320">
          <p15:clr>
            <a:srgbClr val="A4A3A4"/>
          </p15:clr>
        </p15:guide>
        <p15:guide id="11" pos="417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59" roundtripDataSignature="AMtx7mijOqzbKx9xsAmb6MMt2wJYiZiZ3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0ADEE5A-9B84-4FCB-9595-5079A4B8A908}">
  <a:tblStyle styleId="{90ADEE5A-9B84-4FCB-9595-5079A4B8A90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76" orient="horz"/>
        <p:guide pos="104" orient="horz"/>
        <p:guide pos="3907" orient="horz"/>
        <p:guide pos="952" orient="horz"/>
        <p:guide pos="7334"/>
        <p:guide pos="935" orient="horz"/>
        <p:guide pos="3998" orient="horz"/>
        <p:guide pos="934" orient="horz"/>
        <p:guide pos="947" orient="horz"/>
        <p:guide pos="7320"/>
        <p:guide pos="417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Lato-regular.fntdata"/><Relationship Id="rId50" Type="http://schemas.openxmlformats.org/officeDocument/2006/relationships/font" Target="fonts/Roboto-boldItalic.fntdata"/><Relationship Id="rId53" Type="http://schemas.openxmlformats.org/officeDocument/2006/relationships/font" Target="fonts/Lato-italic.fntdata"/><Relationship Id="rId52" Type="http://schemas.openxmlformats.org/officeDocument/2006/relationships/font" Target="fonts/Lato-bold.fntdata"/><Relationship Id="rId11" Type="http://schemas.openxmlformats.org/officeDocument/2006/relationships/slide" Target="slides/slide4.xml"/><Relationship Id="rId55" Type="http://schemas.openxmlformats.org/officeDocument/2006/relationships/font" Target="fonts/Merriweather-regular.fntdata"/><Relationship Id="rId10" Type="http://schemas.openxmlformats.org/officeDocument/2006/relationships/slide" Target="slides/slide3.xml"/><Relationship Id="rId54" Type="http://schemas.openxmlformats.org/officeDocument/2006/relationships/font" Target="fonts/Lato-boldItalic.fntdata"/><Relationship Id="rId13" Type="http://schemas.openxmlformats.org/officeDocument/2006/relationships/slide" Target="slides/slide6.xml"/><Relationship Id="rId57" Type="http://schemas.openxmlformats.org/officeDocument/2006/relationships/font" Target="fonts/Merriweather-italic.fntdata"/><Relationship Id="rId12" Type="http://schemas.openxmlformats.org/officeDocument/2006/relationships/slide" Target="slides/slide5.xml"/><Relationship Id="rId56" Type="http://schemas.openxmlformats.org/officeDocument/2006/relationships/font" Target="fonts/Merriweather-bold.fntdata"/><Relationship Id="rId15" Type="http://schemas.openxmlformats.org/officeDocument/2006/relationships/slide" Target="slides/slide8.xml"/><Relationship Id="rId59" Type="http://customschemas.google.com/relationships/presentationmetadata" Target="metadata"/><Relationship Id="rId14" Type="http://schemas.openxmlformats.org/officeDocument/2006/relationships/slide" Target="slides/slide7.xml"/><Relationship Id="rId58" Type="http://schemas.openxmlformats.org/officeDocument/2006/relationships/font" Target="fonts/Merriweather-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rafana.com/blog/2021/05/26/the-future-of-prometheus-remote-write/" TargetMode="External"/><Relationship Id="rId3" Type="http://schemas.openxmlformats.org/officeDocument/2006/relationships/hyperlink" Target="https://blog.timescale.com/blog/simplified-prometheus-monitoring-for-your-entire-organization-with-promscale/" TargetMode="External"/><Relationship Id="rId4" Type="http://schemas.openxmlformats.org/officeDocument/2006/relationships/hyperlink" Target="https://docs.timescale.com/timescaledb/latest/tutorials/promscale/promscale-install/#install-promscal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rafana.com/blog/2021/05/26/the-future-of-prometheus-remote-write/" TargetMode="External"/><Relationship Id="rId3" Type="http://schemas.openxmlformats.org/officeDocument/2006/relationships/hyperlink" Target="https://blog.timescale.com/blog/simplified-prometheus-monitoring-for-your-entire-organization-with-promscale/" TargetMode="External"/><Relationship Id="rId4" Type="http://schemas.openxmlformats.org/officeDocument/2006/relationships/hyperlink" Target="https://docs.timescale.com/timescaledb/latest/tutorials/promscale/promscale-install/#install-promscale"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rafana.com/blog/2021/05/26/the-future-of-prometheus-remote-write/" TargetMode="External"/><Relationship Id="rId3" Type="http://schemas.openxmlformats.org/officeDocument/2006/relationships/hyperlink" Target="https://blog.timescale.com/blog/simplified-prometheus-monitoring-for-your-entire-organization-with-promscale/" TargetMode="External"/><Relationship Id="rId4" Type="http://schemas.openxmlformats.org/officeDocument/2006/relationships/hyperlink" Target="https://docs.timescale.com/timescaledb/latest/tutorials/promscale/promscale-install/#install-promscal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 name="Shape 22"/>
        <p:cNvGrpSpPr/>
        <p:nvPr/>
      </p:nvGrpSpPr>
      <p:grpSpPr>
        <a:xfrm>
          <a:off x="0" y="0"/>
          <a:ext cx="0" cy="0"/>
          <a:chOff x="0" y="0"/>
          <a:chExt cx="0" cy="0"/>
        </a:xfrm>
      </p:grpSpPr>
      <p:sp>
        <p:nvSpPr>
          <p:cNvPr id="23" name="Google Shape;2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 name="Google Shape;2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bf17162c3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gfbf17162c3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gfbf17162c3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fc553d17e8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gfc553d17e8_0_1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 name="Google Shape;111;gfc553d17e8_0_1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fbf17162c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gfbf17162c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gfbf17162c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0945f78d5f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g10945f78d5f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https://www.confluent.io/blog/apache-flink-apache-kafka-streams-comparison-guideline-users/</a:t>
            </a:r>
            <a:endParaRPr/>
          </a:p>
        </p:txBody>
      </p:sp>
      <p:sp>
        <p:nvSpPr>
          <p:cNvPr id="134" name="Google Shape;134;g10945f78d5f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45b8e0f7c_0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g1045b8e0f7c_0_2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g1045b8e0f7c_0_2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5aa1dcd17_0_3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105aa1dcd17_0_3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https://grafana.com/blog/2021/05/26/the-future-of-prometheus-remote-write/</a:t>
            </a:r>
            <a:endParaRPr/>
          </a:p>
          <a:p>
            <a:pPr indent="0" lvl="0" marL="0" rtl="0" algn="l">
              <a:lnSpc>
                <a:spcPct val="100000"/>
              </a:lnSpc>
              <a:spcBef>
                <a:spcPts val="0"/>
              </a:spcBef>
              <a:spcAft>
                <a:spcPts val="0"/>
              </a:spcAft>
              <a:buSzPts val="1400"/>
              <a:buNone/>
            </a:pPr>
            <a:r>
              <a:rPr lang="en-US" u="sng">
                <a:solidFill>
                  <a:schemeClr val="hlink"/>
                </a:solidFill>
                <a:hlinkClick r:id="rId3"/>
              </a:rPr>
              <a:t>https://blog.timescale.com/blog/simplified-prometheus-monitoring-for-your-entire-organization-with-promscale/</a:t>
            </a:r>
            <a:endParaRPr/>
          </a:p>
          <a:p>
            <a:pPr indent="0" lvl="0" marL="0" rtl="0" algn="l">
              <a:lnSpc>
                <a:spcPct val="100000"/>
              </a:lnSpc>
              <a:spcBef>
                <a:spcPts val="0"/>
              </a:spcBef>
              <a:spcAft>
                <a:spcPts val="0"/>
              </a:spcAft>
              <a:buSzPts val="1400"/>
              <a:buNone/>
            </a:pPr>
            <a:r>
              <a:rPr lang="en-US" u="sng">
                <a:solidFill>
                  <a:schemeClr val="hlink"/>
                </a:solidFill>
                <a:hlinkClick r:id="rId4"/>
              </a:rPr>
              <a:t>https://docs.timescale.com/timescaledb/latest/tutorials/promscale/promscale-install/#install-promscale</a:t>
            </a:r>
            <a:endParaRPr/>
          </a:p>
          <a:p>
            <a:pPr indent="0" lvl="0" marL="0" rtl="0" algn="l">
              <a:lnSpc>
                <a:spcPct val="100000"/>
              </a:lnSpc>
              <a:spcBef>
                <a:spcPts val="0"/>
              </a:spcBef>
              <a:spcAft>
                <a:spcPts val="0"/>
              </a:spcAft>
              <a:buSzPts val="1400"/>
              <a:buNone/>
            </a:pPr>
            <a:r>
              <a:t/>
            </a:r>
            <a:endParaRPr/>
          </a:p>
        </p:txBody>
      </p:sp>
      <p:sp>
        <p:nvSpPr>
          <p:cNvPr id="149" name="Google Shape;149;g105aa1dcd17_0_3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121be7f3eb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g1121be7f3eb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https://grafana.com/blog/2021/05/26/the-future-of-prometheus-remote-write/</a:t>
            </a:r>
            <a:endParaRPr/>
          </a:p>
          <a:p>
            <a:pPr indent="0" lvl="0" marL="0" rtl="0" algn="l">
              <a:lnSpc>
                <a:spcPct val="100000"/>
              </a:lnSpc>
              <a:spcBef>
                <a:spcPts val="0"/>
              </a:spcBef>
              <a:spcAft>
                <a:spcPts val="0"/>
              </a:spcAft>
              <a:buSzPts val="1400"/>
              <a:buNone/>
            </a:pPr>
            <a:r>
              <a:rPr lang="en-US" u="sng">
                <a:solidFill>
                  <a:schemeClr val="hlink"/>
                </a:solidFill>
                <a:hlinkClick r:id="rId3"/>
              </a:rPr>
              <a:t>https://blog.timescale.com/blog/simplified-prometheus-monitoring-for-your-entire-organization-with-promscale/</a:t>
            </a:r>
            <a:endParaRPr/>
          </a:p>
          <a:p>
            <a:pPr indent="0" lvl="0" marL="0" rtl="0" algn="l">
              <a:lnSpc>
                <a:spcPct val="100000"/>
              </a:lnSpc>
              <a:spcBef>
                <a:spcPts val="0"/>
              </a:spcBef>
              <a:spcAft>
                <a:spcPts val="0"/>
              </a:spcAft>
              <a:buSzPts val="1400"/>
              <a:buNone/>
            </a:pPr>
            <a:r>
              <a:rPr lang="en-US" u="sng">
                <a:solidFill>
                  <a:schemeClr val="hlink"/>
                </a:solidFill>
                <a:hlinkClick r:id="rId4"/>
              </a:rPr>
              <a:t>https://docs.timescale.com/timescaledb/latest/tutorials/promscale/promscale-install/#install-promscale</a:t>
            </a:r>
            <a:endParaRPr/>
          </a:p>
          <a:p>
            <a:pPr indent="0" lvl="0" marL="0" rtl="0" algn="l">
              <a:lnSpc>
                <a:spcPct val="100000"/>
              </a:lnSpc>
              <a:spcBef>
                <a:spcPts val="0"/>
              </a:spcBef>
              <a:spcAft>
                <a:spcPts val="0"/>
              </a:spcAft>
              <a:buSzPts val="1400"/>
              <a:buNone/>
            </a:pPr>
            <a:r>
              <a:t/>
            </a:r>
            <a:endParaRPr/>
          </a:p>
        </p:txBody>
      </p:sp>
      <p:sp>
        <p:nvSpPr>
          <p:cNvPr id="205" name="Google Shape;205;g1121be7f3eb_0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45b8e0f7c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g1045b8e0f7c_0_1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g1045b8e0f7c_0_1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45b8e0f7c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1045b8e0f7c_0_2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g1045b8e0f7c_0_2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05aa1dcd17_0_3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105aa1dcd17_0_3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g105aa1dcd17_0_3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 name="Shape 28"/>
        <p:cNvGrpSpPr/>
        <p:nvPr/>
      </p:nvGrpSpPr>
      <p:grpSpPr>
        <a:xfrm>
          <a:off x="0" y="0"/>
          <a:ext cx="0" cy="0"/>
          <a:chOff x="0" y="0"/>
          <a:chExt cx="0" cy="0"/>
        </a:xfrm>
      </p:grpSpPr>
      <p:sp>
        <p:nvSpPr>
          <p:cNvPr id="29" name="Google Shape;29;gfa464ee8d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 name="Google Shape;30;gfa464ee8d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 name="Google Shape;31;gfa464ee8d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50e2ed6c4_0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g1050e2ed6c4_0_1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g1050e2ed6c4_0_1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50e2ed6c4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g1050e2ed6c4_0_1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g1050e2ed6c4_0_1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031475199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1031475199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g10314751998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0989a0a3b6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g10989a0a3b6_1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g10989a0a3b6_1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05aa1dcd17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g105aa1dcd17_0_2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https://grafana.com/blog/2021/05/26/the-future-of-prometheus-remote-write/</a:t>
            </a:r>
            <a:endParaRPr/>
          </a:p>
          <a:p>
            <a:pPr indent="0" lvl="0" marL="0" rtl="0" algn="l">
              <a:lnSpc>
                <a:spcPct val="100000"/>
              </a:lnSpc>
              <a:spcBef>
                <a:spcPts val="0"/>
              </a:spcBef>
              <a:spcAft>
                <a:spcPts val="0"/>
              </a:spcAft>
              <a:buSzPts val="1400"/>
              <a:buNone/>
            </a:pPr>
            <a:r>
              <a:rPr lang="en-US" u="sng">
                <a:solidFill>
                  <a:schemeClr val="hlink"/>
                </a:solidFill>
                <a:hlinkClick r:id="rId3"/>
              </a:rPr>
              <a:t>https://blog.timescale.com/blog/simplified-prometheus-monitoring-for-your-entire-organization-with-promscale/</a:t>
            </a:r>
            <a:endParaRPr/>
          </a:p>
          <a:p>
            <a:pPr indent="0" lvl="0" marL="0" rtl="0" algn="l">
              <a:lnSpc>
                <a:spcPct val="100000"/>
              </a:lnSpc>
              <a:spcBef>
                <a:spcPts val="0"/>
              </a:spcBef>
              <a:spcAft>
                <a:spcPts val="0"/>
              </a:spcAft>
              <a:buSzPts val="1400"/>
              <a:buNone/>
            </a:pPr>
            <a:r>
              <a:rPr lang="en-US" u="sng">
                <a:solidFill>
                  <a:schemeClr val="hlink"/>
                </a:solidFill>
                <a:hlinkClick r:id="rId4"/>
              </a:rPr>
              <a:t>https://docs.timescale.com/timescaledb/latest/tutorials/promscale/promscale-install/#install-promscale</a:t>
            </a:r>
            <a:endParaRPr/>
          </a:p>
          <a:p>
            <a:pPr indent="0" lvl="0" marL="0" rtl="0" algn="l">
              <a:lnSpc>
                <a:spcPct val="100000"/>
              </a:lnSpc>
              <a:spcBef>
                <a:spcPts val="0"/>
              </a:spcBef>
              <a:spcAft>
                <a:spcPts val="0"/>
              </a:spcAft>
              <a:buSzPts val="1400"/>
              <a:buNone/>
            </a:pPr>
            <a:r>
              <a:t/>
            </a:r>
            <a:endParaRPr/>
          </a:p>
        </p:txBody>
      </p:sp>
      <p:sp>
        <p:nvSpPr>
          <p:cNvPr id="322" name="Google Shape;322;g105aa1dcd17_0_2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0314751998_1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g10314751998_1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 name="Google Shape;371;g10314751998_1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0b3bb2e7e6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g10b3bb2e7e6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g10b3bb2e7e6_0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0cdace5f7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g10cdace5f7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g10cdace5f7e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0cdace5f7e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g10cdace5f7e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1" name="Google Shape;391;g10cdace5f7e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0b0b6a34d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g10b0b6a34d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8" name="Google Shape;398;g10b0b6a34d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fa464ee8d4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 name="Google Shape;40;gfa464ee8d4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400">
                <a:latin typeface="Arial"/>
                <a:ea typeface="Arial"/>
                <a:cs typeface="Arial"/>
                <a:sym typeface="Arial"/>
              </a:rPr>
              <a:t>https://docs.google.com/spreadsheets/d/19L0zm-9LEBGslDn4NULlcftUXV9zf7qrPjsam7Msmik/edit?usp=sharing</a:t>
            </a:r>
            <a:endParaRPr sz="14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41" name="Google Shape;41;gfa464ee8d4_0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0b0b6a34d6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g10b0b6a34d6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6" name="Google Shape;406;g10b0b6a34d6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0b0b6a34d6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10b0b6a34d6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4" name="Google Shape;414;g10b0b6a34d6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0b0b6a34d6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g10b0b6a34d6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2" name="Google Shape;422;g10b0b6a34d6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0b0b6a34d6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g10b0b6a34d6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2" name="Google Shape;432;g10b0b6a34d6_0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0b0b6a34d6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g10b0b6a34d6_0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g10b0b6a34d6_0_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0b0b6a34d6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g10b0b6a34d6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2" name="Google Shape;452;g10b0b6a34d6_0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0b0b6a34d6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g10b0b6a34d6_0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0" name="Google Shape;460;g10b0b6a34d6_0_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0b0b6a34d6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g10b0b6a34d6_0_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9" name="Google Shape;469;g10b0b6a34d6_0_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0b0b6a34d6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g10b0b6a34d6_0_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g10b0b6a34d6_0_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154a6e6e1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154a6e6e1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g1154a6e6e1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1015c9c49a0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 name="Google Shape;49;g1015c9c49a0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 name="Google Shape;50;g1015c9c49a0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102ff687ca0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 name="Google Shape;56;g102ff687ca0_2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 name="Google Shape;57;g102ff687ca0_2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0989a0a3b6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Google Shape;62;g10989a0a3b6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 name="Google Shape;63;g10989a0a3b6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0989a0a3b6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g10989a0a3b6_1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 name="Google Shape;70;g10989a0a3b6_1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015c9c49a0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g1015c9c49a0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 name="Google Shape;78;g1015c9c49a0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fc553d17e8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gfc553d17e8_0_1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gfc553d17e8_0_1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探索">
  <p:cSld name="探索">
    <p:spTree>
      <p:nvGrpSpPr>
        <p:cNvPr id="14" name="Shape 14"/>
        <p:cNvGrpSpPr/>
        <p:nvPr/>
      </p:nvGrpSpPr>
      <p:grpSpPr>
        <a:xfrm>
          <a:off x="0" y="0"/>
          <a:ext cx="0" cy="0"/>
          <a:chOff x="0" y="0"/>
          <a:chExt cx="0" cy="0"/>
        </a:xfrm>
      </p:grpSpPr>
      <p:sp>
        <p:nvSpPr>
          <p:cNvPr id="15" name="Google Shape;15;p9"/>
          <p:cNvSpPr txBox="1"/>
          <p:nvPr>
            <p:ph type="ctrTitle"/>
          </p:nvPr>
        </p:nvSpPr>
        <p:spPr>
          <a:xfrm>
            <a:off x="898879" y="1252509"/>
            <a:ext cx="6558955" cy="690415"/>
          </a:xfrm>
          <a:prstGeom prst="rect">
            <a:avLst/>
          </a:prstGeom>
          <a:noFill/>
          <a:ln>
            <a:noFill/>
          </a:ln>
        </p:spPr>
        <p:txBody>
          <a:bodyPr anchorCtr="0" anchor="t" bIns="0" lIns="0" spcFirstLastPara="1" rIns="0" wrap="square" tIns="0">
            <a:normAutofit/>
          </a:bodyPr>
          <a:lstStyle>
            <a:lvl1pPr lvl="0" marR="0" rtl="0" algn="l">
              <a:lnSpc>
                <a:spcPct val="107500"/>
              </a:lnSpc>
              <a:spcBef>
                <a:spcPts val="0"/>
              </a:spcBef>
              <a:spcAft>
                <a:spcPts val="0"/>
              </a:spcAft>
              <a:buClr>
                <a:schemeClr val="dk1"/>
              </a:buClr>
              <a:buSzPts val="3200"/>
              <a:buFont typeface="Microsoft YaHei"/>
              <a:buNone/>
              <a:defRPr b="0" i="0" sz="3200" u="none" cap="none" strike="noStrike">
                <a:solidFill>
                  <a:schemeClr val="dk1"/>
                </a:solidFill>
                <a:latin typeface="Microsoft YaHei"/>
                <a:ea typeface="Microsoft YaHei"/>
                <a:cs typeface="Microsoft YaHei"/>
                <a:sym typeface="Microsoft YaHe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341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hinese text page">
  <p:cSld name="1_Chinese text page">
    <p:spTree>
      <p:nvGrpSpPr>
        <p:cNvPr id="19" name="Shape 19"/>
        <p:cNvGrpSpPr/>
        <p:nvPr/>
      </p:nvGrpSpPr>
      <p:grpSpPr>
        <a:xfrm>
          <a:off x="0" y="0"/>
          <a:ext cx="0" cy="0"/>
          <a:chOff x="0" y="0"/>
          <a:chExt cx="0" cy="0"/>
        </a:xfrm>
      </p:grpSpPr>
      <p:sp>
        <p:nvSpPr>
          <p:cNvPr id="20" name="Google Shape;20;p11"/>
          <p:cNvSpPr txBox="1"/>
          <p:nvPr>
            <p:ph idx="1" type="subTitle"/>
          </p:nvPr>
        </p:nvSpPr>
        <p:spPr>
          <a:xfrm>
            <a:off x="729080" y="456240"/>
            <a:ext cx="10739242" cy="533204"/>
          </a:xfrm>
          <a:prstGeom prst="rect">
            <a:avLst/>
          </a:prstGeom>
          <a:noFill/>
          <a:ln>
            <a:noFill/>
          </a:ln>
        </p:spPr>
        <p:txBody>
          <a:bodyPr anchorCtr="0" anchor="ctr" bIns="0" lIns="0" spcFirstLastPara="1" rIns="0" wrap="square" tIns="0">
            <a:normAutofit/>
          </a:bodyPr>
          <a:lstStyle>
            <a:lvl1pPr lvl="0" marR="0" rtl="0" algn="l">
              <a:lnSpc>
                <a:spcPct val="107187"/>
              </a:lnSpc>
              <a:spcBef>
                <a:spcPts val="0"/>
              </a:spcBef>
              <a:spcAft>
                <a:spcPts val="0"/>
              </a:spcAft>
              <a:buClr>
                <a:srgbClr val="C00000"/>
              </a:buClr>
              <a:buSzPts val="3200"/>
              <a:buFont typeface="Arial"/>
              <a:buNone/>
              <a:defRPr b="0" i="0" sz="3200" u="none" cap="none" strike="noStrike">
                <a:solidFill>
                  <a:srgbClr val="C00000"/>
                </a:solidFill>
                <a:latin typeface="Microsoft YaHei"/>
                <a:ea typeface="Microsoft YaHei"/>
                <a:cs typeface="Microsoft YaHei"/>
                <a:sym typeface="Microsoft YaHei"/>
              </a:defRPr>
            </a:lvl1pPr>
            <a:lvl2pPr lvl="1" marR="0" rtl="0" algn="ctr">
              <a:lnSpc>
                <a:spcPct val="90000"/>
              </a:lnSpc>
              <a:spcBef>
                <a:spcPts val="650"/>
              </a:spcBef>
              <a:spcAft>
                <a:spcPts val="0"/>
              </a:spcAft>
              <a:buClr>
                <a:schemeClr val="dk1"/>
              </a:buClr>
              <a:buSzPts val="2598"/>
              <a:buFont typeface="Arial"/>
              <a:buNone/>
              <a:defRPr b="0" i="0" sz="2598" u="none" cap="none" strike="noStrike">
                <a:solidFill>
                  <a:schemeClr val="dk1"/>
                </a:solidFill>
                <a:latin typeface="Calibri"/>
                <a:ea typeface="Calibri"/>
                <a:cs typeface="Calibri"/>
                <a:sym typeface="Calibri"/>
              </a:defRPr>
            </a:lvl2pPr>
            <a:lvl3pPr lvl="2" marR="0" rtl="0" algn="ctr">
              <a:lnSpc>
                <a:spcPct val="90000"/>
              </a:lnSpc>
              <a:spcBef>
                <a:spcPts val="650"/>
              </a:spcBef>
              <a:spcAft>
                <a:spcPts val="0"/>
              </a:spcAft>
              <a:buClr>
                <a:schemeClr val="dk1"/>
              </a:buClr>
              <a:buSzPts val="2338"/>
              <a:buFont typeface="Arial"/>
              <a:buNone/>
              <a:defRPr b="0" i="0" sz="2338" u="none" cap="none" strike="noStrike">
                <a:solidFill>
                  <a:schemeClr val="dk1"/>
                </a:solidFill>
                <a:latin typeface="Calibri"/>
                <a:ea typeface="Calibri"/>
                <a:cs typeface="Calibri"/>
                <a:sym typeface="Calibri"/>
              </a:defRPr>
            </a:lvl3pPr>
            <a:lvl4pPr lvl="3" marR="0" rtl="0" algn="ctr">
              <a:lnSpc>
                <a:spcPct val="90000"/>
              </a:lnSpc>
              <a:spcBef>
                <a:spcPts val="650"/>
              </a:spcBef>
              <a:spcAft>
                <a:spcPts val="0"/>
              </a:spcAft>
              <a:buClr>
                <a:schemeClr val="dk1"/>
              </a:buClr>
              <a:buSzPts val="2079"/>
              <a:buFont typeface="Arial"/>
              <a:buNone/>
              <a:defRPr b="0" i="0" sz="2079" u="none" cap="none" strike="noStrike">
                <a:solidFill>
                  <a:schemeClr val="dk1"/>
                </a:solidFill>
                <a:latin typeface="Calibri"/>
                <a:ea typeface="Calibri"/>
                <a:cs typeface="Calibri"/>
                <a:sym typeface="Calibri"/>
              </a:defRPr>
            </a:lvl4pPr>
            <a:lvl5pPr lvl="4" marR="0" rtl="0" algn="ctr">
              <a:lnSpc>
                <a:spcPct val="90000"/>
              </a:lnSpc>
              <a:spcBef>
                <a:spcPts val="650"/>
              </a:spcBef>
              <a:spcAft>
                <a:spcPts val="0"/>
              </a:spcAft>
              <a:buClr>
                <a:schemeClr val="dk1"/>
              </a:buClr>
              <a:buSzPts val="2079"/>
              <a:buFont typeface="Arial"/>
              <a:buNone/>
              <a:defRPr b="0" i="0" sz="2079" u="none" cap="none" strike="noStrike">
                <a:solidFill>
                  <a:schemeClr val="dk1"/>
                </a:solidFill>
                <a:latin typeface="Calibri"/>
                <a:ea typeface="Calibri"/>
                <a:cs typeface="Calibri"/>
                <a:sym typeface="Calibri"/>
              </a:defRPr>
            </a:lvl5pPr>
            <a:lvl6pPr lvl="5" marR="0" rtl="0" algn="ctr">
              <a:lnSpc>
                <a:spcPct val="90000"/>
              </a:lnSpc>
              <a:spcBef>
                <a:spcPts val="650"/>
              </a:spcBef>
              <a:spcAft>
                <a:spcPts val="0"/>
              </a:spcAft>
              <a:buClr>
                <a:schemeClr val="dk1"/>
              </a:buClr>
              <a:buSzPts val="2079"/>
              <a:buFont typeface="Arial"/>
              <a:buNone/>
              <a:defRPr b="0" i="0" sz="2079" u="none" cap="none" strike="noStrike">
                <a:solidFill>
                  <a:schemeClr val="dk1"/>
                </a:solidFill>
                <a:latin typeface="Calibri"/>
                <a:ea typeface="Calibri"/>
                <a:cs typeface="Calibri"/>
                <a:sym typeface="Calibri"/>
              </a:defRPr>
            </a:lvl6pPr>
            <a:lvl7pPr lvl="6" marR="0" rtl="0" algn="ctr">
              <a:lnSpc>
                <a:spcPct val="90000"/>
              </a:lnSpc>
              <a:spcBef>
                <a:spcPts val="650"/>
              </a:spcBef>
              <a:spcAft>
                <a:spcPts val="0"/>
              </a:spcAft>
              <a:buClr>
                <a:schemeClr val="dk1"/>
              </a:buClr>
              <a:buSzPts val="2079"/>
              <a:buFont typeface="Arial"/>
              <a:buNone/>
              <a:defRPr b="0" i="0" sz="2079" u="none" cap="none" strike="noStrike">
                <a:solidFill>
                  <a:schemeClr val="dk1"/>
                </a:solidFill>
                <a:latin typeface="Calibri"/>
                <a:ea typeface="Calibri"/>
                <a:cs typeface="Calibri"/>
                <a:sym typeface="Calibri"/>
              </a:defRPr>
            </a:lvl7pPr>
            <a:lvl8pPr lvl="7" marR="0" rtl="0" algn="ctr">
              <a:lnSpc>
                <a:spcPct val="90000"/>
              </a:lnSpc>
              <a:spcBef>
                <a:spcPts val="650"/>
              </a:spcBef>
              <a:spcAft>
                <a:spcPts val="0"/>
              </a:spcAft>
              <a:buClr>
                <a:schemeClr val="dk1"/>
              </a:buClr>
              <a:buSzPts val="2079"/>
              <a:buFont typeface="Arial"/>
              <a:buNone/>
              <a:defRPr b="0" i="0" sz="2079" u="none" cap="none" strike="noStrike">
                <a:solidFill>
                  <a:schemeClr val="dk1"/>
                </a:solidFill>
                <a:latin typeface="Calibri"/>
                <a:ea typeface="Calibri"/>
                <a:cs typeface="Calibri"/>
                <a:sym typeface="Calibri"/>
              </a:defRPr>
            </a:lvl8pPr>
            <a:lvl9pPr lvl="8" marR="0" rtl="0" algn="ctr">
              <a:lnSpc>
                <a:spcPct val="90000"/>
              </a:lnSpc>
              <a:spcBef>
                <a:spcPts val="650"/>
              </a:spcBef>
              <a:spcAft>
                <a:spcPts val="0"/>
              </a:spcAft>
              <a:buClr>
                <a:schemeClr val="dk1"/>
              </a:buClr>
              <a:buSzPts val="2079"/>
              <a:buFont typeface="Arial"/>
              <a:buNone/>
              <a:defRPr b="0" i="0" sz="2079" u="none" cap="none" strike="noStrike">
                <a:solidFill>
                  <a:schemeClr val="dk1"/>
                </a:solidFill>
                <a:latin typeface="Calibri"/>
                <a:ea typeface="Calibri"/>
                <a:cs typeface="Calibri"/>
                <a:sym typeface="Calibri"/>
              </a:defRPr>
            </a:lvl9pPr>
          </a:lstStyle>
          <a:p/>
        </p:txBody>
      </p:sp>
      <p:sp>
        <p:nvSpPr>
          <p:cNvPr id="21" name="Google Shape;21;p11"/>
          <p:cNvSpPr txBox="1"/>
          <p:nvPr>
            <p:ph idx="2" type="body"/>
          </p:nvPr>
        </p:nvSpPr>
        <p:spPr>
          <a:xfrm>
            <a:off x="736812" y="1502337"/>
            <a:ext cx="10732160" cy="469154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Microsoft YaHei"/>
                <a:ea typeface="Microsoft YaHei"/>
                <a:cs typeface="Microsoft YaHei"/>
                <a:sym typeface="Microsoft YaHei"/>
              </a:defRPr>
            </a:lvl1pPr>
            <a:lvl2pPr indent="-311086" lvl="1" marL="914400" marR="0" rtl="0" algn="l">
              <a:lnSpc>
                <a:spcPct val="90000"/>
              </a:lnSpc>
              <a:spcBef>
                <a:spcPts val="650"/>
              </a:spcBef>
              <a:spcAft>
                <a:spcPts val="0"/>
              </a:spcAft>
              <a:buClr>
                <a:schemeClr val="dk1"/>
              </a:buClr>
              <a:buSzPts val="1299"/>
              <a:buFont typeface="Arial"/>
              <a:buChar char="•"/>
              <a:defRPr b="0" i="0" sz="1299" u="none" cap="none" strike="noStrike">
                <a:solidFill>
                  <a:schemeClr val="dk1"/>
                </a:solidFill>
                <a:latin typeface="Calibri"/>
                <a:ea typeface="Calibri"/>
                <a:cs typeface="Calibri"/>
                <a:sym typeface="Calibri"/>
              </a:defRPr>
            </a:lvl2pPr>
            <a:lvl3pPr indent="-311086" lvl="2" marL="1371600" marR="0" rtl="0" algn="l">
              <a:lnSpc>
                <a:spcPct val="90000"/>
              </a:lnSpc>
              <a:spcBef>
                <a:spcPts val="650"/>
              </a:spcBef>
              <a:spcAft>
                <a:spcPts val="0"/>
              </a:spcAft>
              <a:buClr>
                <a:schemeClr val="dk1"/>
              </a:buClr>
              <a:buSzPts val="1299"/>
              <a:buFont typeface="Arial"/>
              <a:buChar char="•"/>
              <a:defRPr b="0" i="0" sz="1299" u="none" cap="none" strike="noStrike">
                <a:solidFill>
                  <a:schemeClr val="dk1"/>
                </a:solidFill>
                <a:latin typeface="Calibri"/>
                <a:ea typeface="Calibri"/>
                <a:cs typeface="Calibri"/>
                <a:sym typeface="Calibri"/>
              </a:defRPr>
            </a:lvl3pPr>
            <a:lvl4pPr indent="-311086" lvl="3" marL="1828800" marR="0" rtl="0" algn="l">
              <a:lnSpc>
                <a:spcPct val="90000"/>
              </a:lnSpc>
              <a:spcBef>
                <a:spcPts val="650"/>
              </a:spcBef>
              <a:spcAft>
                <a:spcPts val="0"/>
              </a:spcAft>
              <a:buClr>
                <a:schemeClr val="dk1"/>
              </a:buClr>
              <a:buSzPts val="1299"/>
              <a:buFont typeface="Arial"/>
              <a:buChar char="•"/>
              <a:defRPr b="0" i="0" sz="1299" u="none" cap="none" strike="noStrike">
                <a:solidFill>
                  <a:schemeClr val="dk1"/>
                </a:solidFill>
                <a:latin typeface="Calibri"/>
                <a:ea typeface="Calibri"/>
                <a:cs typeface="Calibri"/>
                <a:sym typeface="Calibri"/>
              </a:defRPr>
            </a:lvl4pPr>
            <a:lvl5pPr indent="-311086" lvl="4" marL="2286000" marR="0" rtl="0" algn="l">
              <a:lnSpc>
                <a:spcPct val="90000"/>
              </a:lnSpc>
              <a:spcBef>
                <a:spcPts val="650"/>
              </a:spcBef>
              <a:spcAft>
                <a:spcPts val="0"/>
              </a:spcAft>
              <a:buClr>
                <a:schemeClr val="dk1"/>
              </a:buClr>
              <a:buSzPts val="1299"/>
              <a:buFont typeface="Arial"/>
              <a:buChar char="•"/>
              <a:defRPr b="0" i="0" sz="1299" u="none" cap="none" strike="noStrike">
                <a:solidFill>
                  <a:schemeClr val="dk1"/>
                </a:solidFill>
                <a:latin typeface="Calibri"/>
                <a:ea typeface="Calibri"/>
                <a:cs typeface="Calibri"/>
                <a:sym typeface="Calibri"/>
              </a:defRPr>
            </a:lvl5pPr>
            <a:lvl6pPr indent="-377063" lvl="5" marL="2743200" marR="0" rtl="0" algn="l">
              <a:lnSpc>
                <a:spcPct val="90000"/>
              </a:lnSpc>
              <a:spcBef>
                <a:spcPts val="650"/>
              </a:spcBef>
              <a:spcAft>
                <a:spcPts val="0"/>
              </a:spcAft>
              <a:buClr>
                <a:schemeClr val="dk1"/>
              </a:buClr>
              <a:buSzPts val="2338"/>
              <a:buFont typeface="Arial"/>
              <a:buChar char="•"/>
              <a:defRPr b="0" i="0" sz="2338" u="none" cap="none" strike="noStrike">
                <a:solidFill>
                  <a:schemeClr val="dk1"/>
                </a:solidFill>
                <a:latin typeface="Calibri"/>
                <a:ea typeface="Calibri"/>
                <a:cs typeface="Calibri"/>
                <a:sym typeface="Calibri"/>
              </a:defRPr>
            </a:lvl6pPr>
            <a:lvl7pPr indent="-377063" lvl="6" marL="3200400" marR="0" rtl="0" algn="l">
              <a:lnSpc>
                <a:spcPct val="90000"/>
              </a:lnSpc>
              <a:spcBef>
                <a:spcPts val="650"/>
              </a:spcBef>
              <a:spcAft>
                <a:spcPts val="0"/>
              </a:spcAft>
              <a:buClr>
                <a:schemeClr val="dk1"/>
              </a:buClr>
              <a:buSzPts val="2338"/>
              <a:buFont typeface="Arial"/>
              <a:buChar char="•"/>
              <a:defRPr b="0" i="0" sz="2338" u="none" cap="none" strike="noStrike">
                <a:solidFill>
                  <a:schemeClr val="dk1"/>
                </a:solidFill>
                <a:latin typeface="Calibri"/>
                <a:ea typeface="Calibri"/>
                <a:cs typeface="Calibri"/>
                <a:sym typeface="Calibri"/>
              </a:defRPr>
            </a:lvl7pPr>
            <a:lvl8pPr indent="-377063" lvl="7" marL="3657600" marR="0" rtl="0" algn="l">
              <a:lnSpc>
                <a:spcPct val="90000"/>
              </a:lnSpc>
              <a:spcBef>
                <a:spcPts val="650"/>
              </a:spcBef>
              <a:spcAft>
                <a:spcPts val="0"/>
              </a:spcAft>
              <a:buClr>
                <a:schemeClr val="dk1"/>
              </a:buClr>
              <a:buSzPts val="2338"/>
              <a:buFont typeface="Arial"/>
              <a:buChar char="•"/>
              <a:defRPr b="0" i="0" sz="2338" u="none" cap="none" strike="noStrike">
                <a:solidFill>
                  <a:schemeClr val="dk1"/>
                </a:solidFill>
                <a:latin typeface="Calibri"/>
                <a:ea typeface="Calibri"/>
                <a:cs typeface="Calibri"/>
                <a:sym typeface="Calibri"/>
              </a:defRPr>
            </a:lvl8pPr>
            <a:lvl9pPr indent="-377063" lvl="8" marL="4114800" marR="0" rtl="0" algn="l">
              <a:lnSpc>
                <a:spcPct val="90000"/>
              </a:lnSpc>
              <a:spcBef>
                <a:spcPts val="650"/>
              </a:spcBef>
              <a:spcAft>
                <a:spcPts val="0"/>
              </a:spcAft>
              <a:buClr>
                <a:schemeClr val="dk1"/>
              </a:buClr>
              <a:buSzPts val="2338"/>
              <a:buFont typeface="Arial"/>
              <a:buChar char="•"/>
              <a:defRPr b="0" i="0" sz="2338"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3842">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slideLayout" Target="../slideLayouts/slideLayout1.xml"/><Relationship Id="rId5"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5.png"/><Relationship Id="rId3" Type="http://schemas.openxmlformats.org/officeDocument/2006/relationships/slideLayout" Target="../slideLayouts/slideLayout2.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pic>
        <p:nvPicPr>
          <p:cNvPr id="10" name="Google Shape;10;p8"/>
          <p:cNvPicPr preferRelativeResize="0"/>
          <p:nvPr/>
        </p:nvPicPr>
        <p:blipFill rotWithShape="1">
          <a:blip r:embed="rId1">
            <a:alphaModFix/>
          </a:blip>
          <a:srcRect b="0" l="0" r="0" t="0"/>
          <a:stretch/>
        </p:blipFill>
        <p:spPr>
          <a:xfrm>
            <a:off x="2381" y="0"/>
            <a:ext cx="12190413" cy="6859588"/>
          </a:xfrm>
          <a:prstGeom prst="rect">
            <a:avLst/>
          </a:prstGeom>
          <a:noFill/>
          <a:ln>
            <a:noFill/>
          </a:ln>
        </p:spPr>
      </p:pic>
      <p:sp>
        <p:nvSpPr>
          <p:cNvPr id="11" name="Google Shape;11;p8"/>
          <p:cNvSpPr/>
          <p:nvPr/>
        </p:nvSpPr>
        <p:spPr>
          <a:xfrm>
            <a:off x="1" y="2882661"/>
            <a:ext cx="12192793" cy="397692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D1D1A"/>
              </a:solidFill>
              <a:latin typeface="Arial"/>
              <a:ea typeface="Arial"/>
              <a:cs typeface="Arial"/>
              <a:sym typeface="Arial"/>
            </a:endParaRPr>
          </a:p>
        </p:txBody>
      </p:sp>
      <p:pic>
        <p:nvPicPr>
          <p:cNvPr id="12" name="Google Shape;12;p8"/>
          <p:cNvPicPr preferRelativeResize="0"/>
          <p:nvPr/>
        </p:nvPicPr>
        <p:blipFill rotWithShape="1">
          <a:blip r:embed="rId2">
            <a:alphaModFix/>
          </a:blip>
          <a:srcRect b="37777" l="0" r="0" t="36276"/>
          <a:stretch/>
        </p:blipFill>
        <p:spPr>
          <a:xfrm>
            <a:off x="155428" y="314098"/>
            <a:ext cx="2172934" cy="563993"/>
          </a:xfrm>
          <a:prstGeom prst="rect">
            <a:avLst/>
          </a:prstGeom>
          <a:noFill/>
          <a:ln>
            <a:noFill/>
          </a:ln>
        </p:spPr>
      </p:pic>
      <p:pic>
        <p:nvPicPr>
          <p:cNvPr id="13" name="Google Shape;13;p8"/>
          <p:cNvPicPr preferRelativeResize="0"/>
          <p:nvPr/>
        </p:nvPicPr>
        <p:blipFill rotWithShape="1">
          <a:blip r:embed="rId3">
            <a:alphaModFix/>
          </a:blip>
          <a:srcRect b="0" l="0" r="0" t="0"/>
          <a:stretch/>
        </p:blipFill>
        <p:spPr>
          <a:xfrm>
            <a:off x="0" y="4534042"/>
            <a:ext cx="12195175" cy="232554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 name="Shape 16"/>
        <p:cNvGrpSpPr/>
        <p:nvPr/>
      </p:nvGrpSpPr>
      <p:grpSpPr>
        <a:xfrm>
          <a:off x="0" y="0"/>
          <a:ext cx="0" cy="0"/>
          <a:chOff x="0" y="0"/>
          <a:chExt cx="0" cy="0"/>
        </a:xfrm>
      </p:grpSpPr>
      <p:pic>
        <p:nvPicPr>
          <p:cNvPr id="17" name="Google Shape;17;p10"/>
          <p:cNvPicPr preferRelativeResize="0"/>
          <p:nvPr/>
        </p:nvPicPr>
        <p:blipFill rotWithShape="1">
          <a:blip r:embed="rId1">
            <a:alphaModFix/>
          </a:blip>
          <a:srcRect b="37777" l="0" r="0" t="36276"/>
          <a:stretch/>
        </p:blipFill>
        <p:spPr>
          <a:xfrm>
            <a:off x="10194431" y="5952544"/>
            <a:ext cx="1891031" cy="490824"/>
          </a:xfrm>
          <a:prstGeom prst="rect">
            <a:avLst/>
          </a:prstGeom>
          <a:noFill/>
          <a:ln>
            <a:noFill/>
          </a:ln>
        </p:spPr>
      </p:pic>
      <p:pic>
        <p:nvPicPr>
          <p:cNvPr id="18" name="Google Shape;18;p10"/>
          <p:cNvPicPr preferRelativeResize="0"/>
          <p:nvPr/>
        </p:nvPicPr>
        <p:blipFill rotWithShape="1">
          <a:blip r:embed="rId2">
            <a:alphaModFix/>
          </a:blip>
          <a:srcRect b="0" l="0" r="0" t="0"/>
          <a:stretch/>
        </p:blipFill>
        <p:spPr>
          <a:xfrm>
            <a:off x="42667" y="5364744"/>
            <a:ext cx="12195175" cy="148047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docs.confluent.io/platform/current/connect/concepts.html#transforms" TargetMode="External"/><Relationship Id="rId4" Type="http://schemas.openxmlformats.org/officeDocument/2006/relationships/hyperlink" Target="https://nightlies.apache.org/flink/flink-docs-master/docs/connectors/datastream/jdbc/"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1.png"/><Relationship Id="rId6"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jpg"/><Relationship Id="rId4" Type="http://schemas.openxmlformats.org/officeDocument/2006/relationships/image" Target="../media/image2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jpg"/><Relationship Id="rId4" Type="http://schemas.openxmlformats.org/officeDocument/2006/relationships/image" Target="../media/image3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2.jpg"/><Relationship Id="rId4" Type="http://schemas.openxmlformats.org/officeDocument/2006/relationships/image" Target="../media/image3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image" Target="../media/image26.png"/><Relationship Id="rId5"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hyperlink" Target="https://docs.aws.amazon.com/outposts/latest/userguide/outposts-cloudwatch-metrics.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 name="Shape 25"/>
        <p:cNvGrpSpPr/>
        <p:nvPr/>
      </p:nvGrpSpPr>
      <p:grpSpPr>
        <a:xfrm>
          <a:off x="0" y="0"/>
          <a:ext cx="0" cy="0"/>
          <a:chOff x="0" y="0"/>
          <a:chExt cx="0" cy="0"/>
        </a:xfrm>
      </p:grpSpPr>
      <p:sp>
        <p:nvSpPr>
          <p:cNvPr id="26" name="Google Shape;26;p1"/>
          <p:cNvSpPr txBox="1"/>
          <p:nvPr>
            <p:ph type="ctrTitle"/>
          </p:nvPr>
        </p:nvSpPr>
        <p:spPr>
          <a:xfrm>
            <a:off x="1992154" y="2329993"/>
            <a:ext cx="7979400" cy="1611000"/>
          </a:xfrm>
          <a:prstGeom prst="rect">
            <a:avLst/>
          </a:prstGeom>
          <a:noFill/>
          <a:ln>
            <a:noFill/>
          </a:ln>
        </p:spPr>
        <p:txBody>
          <a:bodyPr anchorCtr="0" anchor="t" bIns="0" lIns="0" spcFirstLastPara="1" rIns="0" wrap="square" tIns="0">
            <a:normAutofit/>
          </a:bodyPr>
          <a:lstStyle/>
          <a:p>
            <a:pPr indent="0" lvl="0" marL="0" rtl="0" algn="l">
              <a:lnSpc>
                <a:spcPct val="153640"/>
              </a:lnSpc>
              <a:spcBef>
                <a:spcPts val="0"/>
              </a:spcBef>
              <a:spcAft>
                <a:spcPts val="0"/>
              </a:spcAft>
              <a:buClr>
                <a:srgbClr val="C00000"/>
              </a:buClr>
              <a:buSzPts val="2239"/>
              <a:buFont typeface="Microsoft YaHei"/>
              <a:buNone/>
            </a:pPr>
            <a:r>
              <a:rPr b="1" lang="en-US" sz="2839">
                <a:solidFill>
                  <a:srgbClr val="C00000"/>
                </a:solidFill>
              </a:rPr>
              <a:t>Enablement Requirements for the Three-Party BI System Integration Solution</a:t>
            </a:r>
            <a:endParaRPr b="1" sz="3400">
              <a:solidFill>
                <a:srgbClr val="C00000"/>
              </a:solidFill>
            </a:endParaRPr>
          </a:p>
        </p:txBody>
      </p:sp>
      <p:sp>
        <p:nvSpPr>
          <p:cNvPr id="27" name="Google Shape;27;p1"/>
          <p:cNvSpPr txBox="1"/>
          <p:nvPr/>
        </p:nvSpPr>
        <p:spPr>
          <a:xfrm>
            <a:off x="898879" y="4162691"/>
            <a:ext cx="918841" cy="2861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81"/>
              <a:buFont typeface="Arial"/>
              <a:buNone/>
            </a:pPr>
            <a:r>
              <a:rPr b="0" i="0" lang="en-US" sz="881" u="none" cap="none" strike="noStrike">
                <a:solidFill>
                  <a:srgbClr val="575756"/>
                </a:solidFill>
                <a:latin typeface="Microsoft YaHei"/>
                <a:ea typeface="Microsoft YaHei"/>
                <a:cs typeface="Microsoft YaHei"/>
                <a:sym typeface="Microsoft YaHei"/>
              </a:rPr>
              <a:t>2021 - 10</a:t>
            </a:r>
            <a:endParaRPr b="0" i="0" sz="1800" u="none" cap="none" strike="noStrike">
              <a:solidFill>
                <a:srgbClr val="575756"/>
              </a:solidFill>
              <a:latin typeface="Microsoft YaHei"/>
              <a:ea typeface="Microsoft YaHei"/>
              <a:cs typeface="Microsoft YaHei"/>
              <a:sym typeface="Microsoft YaHe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fbf17162c3_0_18"/>
          <p:cNvSpPr txBox="1"/>
          <p:nvPr>
            <p:ph idx="1" type="subTitle"/>
          </p:nvPr>
        </p:nvSpPr>
        <p:spPr>
          <a:xfrm>
            <a:off x="729080" y="45624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Reference Architecture: Azure AKS </a:t>
            </a:r>
            <a:endParaRPr/>
          </a:p>
        </p:txBody>
      </p:sp>
      <p:pic>
        <p:nvPicPr>
          <p:cNvPr id="100" name="Google Shape;100;gfbf17162c3_0_18"/>
          <p:cNvPicPr preferRelativeResize="0"/>
          <p:nvPr/>
        </p:nvPicPr>
        <p:blipFill rotWithShape="1">
          <a:blip r:embed="rId3">
            <a:alphaModFix/>
          </a:blip>
          <a:srcRect b="0" l="0" r="0" t="0"/>
          <a:stretch/>
        </p:blipFill>
        <p:spPr>
          <a:xfrm>
            <a:off x="402725" y="4225774"/>
            <a:ext cx="5436124" cy="2528075"/>
          </a:xfrm>
          <a:prstGeom prst="rect">
            <a:avLst/>
          </a:prstGeom>
          <a:noFill/>
          <a:ln>
            <a:noFill/>
          </a:ln>
        </p:spPr>
      </p:pic>
      <p:pic>
        <p:nvPicPr>
          <p:cNvPr id="101" name="Google Shape;101;gfbf17162c3_0_18"/>
          <p:cNvPicPr preferRelativeResize="0"/>
          <p:nvPr/>
        </p:nvPicPr>
        <p:blipFill rotWithShape="1">
          <a:blip r:embed="rId4">
            <a:alphaModFix/>
          </a:blip>
          <a:srcRect b="0" l="0" r="0" t="0"/>
          <a:stretch/>
        </p:blipFill>
        <p:spPr>
          <a:xfrm>
            <a:off x="7909296" y="989362"/>
            <a:ext cx="4148580" cy="2340975"/>
          </a:xfrm>
          <a:prstGeom prst="rect">
            <a:avLst/>
          </a:prstGeom>
          <a:noFill/>
          <a:ln>
            <a:noFill/>
          </a:ln>
        </p:spPr>
      </p:pic>
      <p:pic>
        <p:nvPicPr>
          <p:cNvPr id="102" name="Google Shape;102;gfbf17162c3_0_18"/>
          <p:cNvPicPr preferRelativeResize="0"/>
          <p:nvPr/>
        </p:nvPicPr>
        <p:blipFill rotWithShape="1">
          <a:blip r:embed="rId5">
            <a:alphaModFix/>
          </a:blip>
          <a:srcRect b="0" l="0" r="0" t="0"/>
          <a:stretch/>
        </p:blipFill>
        <p:spPr>
          <a:xfrm>
            <a:off x="289576" y="890190"/>
            <a:ext cx="5234852" cy="2883258"/>
          </a:xfrm>
          <a:prstGeom prst="rect">
            <a:avLst/>
          </a:prstGeom>
          <a:noFill/>
          <a:ln>
            <a:noFill/>
          </a:ln>
        </p:spPr>
      </p:pic>
      <p:sp>
        <p:nvSpPr>
          <p:cNvPr id="103" name="Google Shape;103;gfbf17162c3_0_18"/>
          <p:cNvSpPr txBox="1"/>
          <p:nvPr/>
        </p:nvSpPr>
        <p:spPr>
          <a:xfrm>
            <a:off x="5524425" y="1170675"/>
            <a:ext cx="124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gfbf17162c3_0_18"/>
          <p:cNvSpPr txBox="1"/>
          <p:nvPr/>
        </p:nvSpPr>
        <p:spPr>
          <a:xfrm>
            <a:off x="5734813" y="1511300"/>
            <a:ext cx="19641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(left)Azure monitor runs in cloud and store data for insight. It collects data using various Agents(Right side image). Azure monitor agent is currently evolving and going to replace oher Agents in future.  </a:t>
            </a:r>
            <a:endParaRPr b="0" i="0" sz="900" u="none" cap="none" strike="noStrike">
              <a:solidFill>
                <a:srgbClr val="000000"/>
              </a:solidFill>
              <a:latin typeface="Arial"/>
              <a:ea typeface="Arial"/>
              <a:cs typeface="Arial"/>
              <a:sym typeface="Arial"/>
            </a:endParaRPr>
          </a:p>
        </p:txBody>
      </p:sp>
      <p:sp>
        <p:nvSpPr>
          <p:cNvPr id="105" name="Google Shape;105;gfbf17162c3_0_18"/>
          <p:cNvSpPr txBox="1"/>
          <p:nvPr/>
        </p:nvSpPr>
        <p:spPr>
          <a:xfrm>
            <a:off x="3138363" y="6508750"/>
            <a:ext cx="19641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Example for container insight</a:t>
            </a:r>
            <a:endParaRPr b="0" i="0" sz="900" u="none" cap="none" strike="noStrike">
              <a:solidFill>
                <a:srgbClr val="000000"/>
              </a:solidFill>
              <a:latin typeface="Arial"/>
              <a:ea typeface="Arial"/>
              <a:cs typeface="Arial"/>
              <a:sym typeface="Arial"/>
            </a:endParaRPr>
          </a:p>
        </p:txBody>
      </p:sp>
      <p:sp>
        <p:nvSpPr>
          <p:cNvPr id="106" name="Google Shape;106;gfbf17162c3_0_18"/>
          <p:cNvSpPr txBox="1"/>
          <p:nvPr/>
        </p:nvSpPr>
        <p:spPr>
          <a:xfrm>
            <a:off x="0" y="0"/>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https://docs.microsoft.com/en-us/azure/azure-monitor/agents/agents-overview</a:t>
            </a:r>
            <a:endParaRPr b="0" i="0" sz="1000" u="none" cap="none" strike="noStrike">
              <a:solidFill>
                <a:srgbClr val="000000"/>
              </a:solidFill>
              <a:latin typeface="Arial"/>
              <a:ea typeface="Arial"/>
              <a:cs typeface="Arial"/>
              <a:sym typeface="Arial"/>
            </a:endParaRPr>
          </a:p>
        </p:txBody>
      </p:sp>
      <p:sp>
        <p:nvSpPr>
          <p:cNvPr id="107" name="Google Shape;107;gfbf17162c3_0_18"/>
          <p:cNvSpPr txBox="1"/>
          <p:nvPr/>
        </p:nvSpPr>
        <p:spPr>
          <a:xfrm>
            <a:off x="6494150" y="5375275"/>
            <a:ext cx="5436000" cy="1231500"/>
          </a:xfrm>
          <a:prstGeom prst="rect">
            <a:avLst/>
          </a:prstGeom>
          <a:solidFill>
            <a:srgbClr val="38761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2"/>
                </a:solidFill>
                <a:latin typeface="Arial"/>
                <a:ea typeface="Arial"/>
                <a:cs typeface="Arial"/>
                <a:sym typeface="Arial"/>
              </a:rPr>
              <a:t>Takeaway: Push based mechanism is useful </a:t>
            </a:r>
            <a:endParaRPr b="0" i="0" sz="1700" u="none" cap="none" strike="noStrike">
              <a:solidFill>
                <a:schemeClr val="dk2"/>
              </a:solidFill>
              <a:latin typeface="Arial"/>
              <a:ea typeface="Arial"/>
              <a:cs typeface="Arial"/>
              <a:sym typeface="Arial"/>
            </a:endParaRPr>
          </a:p>
          <a:p>
            <a:pPr indent="-336550" lvl="0" marL="457200" marR="0" rtl="0" algn="l">
              <a:lnSpc>
                <a:spcPct val="100000"/>
              </a:lnSpc>
              <a:spcBef>
                <a:spcPts val="0"/>
              </a:spcBef>
              <a:spcAft>
                <a:spcPts val="0"/>
              </a:spcAft>
              <a:buClr>
                <a:schemeClr val="dk2"/>
              </a:buClr>
              <a:buSzPts val="1700"/>
              <a:buFont typeface="Arial"/>
              <a:buAutoNum type="arabicPeriod"/>
            </a:pPr>
            <a:r>
              <a:rPr b="0" i="0" lang="en-US" sz="1700" u="none" cap="none" strike="noStrike">
                <a:solidFill>
                  <a:schemeClr val="dk2"/>
                </a:solidFill>
                <a:latin typeface="Arial"/>
                <a:ea typeface="Arial"/>
                <a:cs typeface="Arial"/>
                <a:sym typeface="Arial"/>
              </a:rPr>
              <a:t>Data sources are high</a:t>
            </a:r>
            <a:endParaRPr b="0" i="0" sz="1700" u="none" cap="none" strike="noStrike">
              <a:solidFill>
                <a:schemeClr val="dk2"/>
              </a:solidFill>
              <a:latin typeface="Arial"/>
              <a:ea typeface="Arial"/>
              <a:cs typeface="Arial"/>
              <a:sym typeface="Arial"/>
            </a:endParaRPr>
          </a:p>
          <a:p>
            <a:pPr indent="-336550" lvl="0" marL="457200" marR="0" rtl="0" algn="l">
              <a:lnSpc>
                <a:spcPct val="100000"/>
              </a:lnSpc>
              <a:spcBef>
                <a:spcPts val="0"/>
              </a:spcBef>
              <a:spcAft>
                <a:spcPts val="0"/>
              </a:spcAft>
              <a:buClr>
                <a:schemeClr val="dk2"/>
              </a:buClr>
              <a:buSzPts val="1700"/>
              <a:buFont typeface="Arial"/>
              <a:buAutoNum type="arabicPeriod"/>
            </a:pPr>
            <a:r>
              <a:rPr b="0" i="0" lang="en-US" sz="1700" u="none" cap="none" strike="noStrike">
                <a:solidFill>
                  <a:schemeClr val="dk2"/>
                </a:solidFill>
                <a:latin typeface="Arial"/>
                <a:ea typeface="Arial"/>
                <a:cs typeface="Arial"/>
                <a:sym typeface="Arial"/>
              </a:rPr>
              <a:t>When we have to export mix of data (real time &amp; non real time)</a:t>
            </a:r>
            <a:endParaRPr b="0" i="0" sz="1700" u="none" cap="none" strike="noStrike">
              <a:solidFill>
                <a:schemeClr val="dk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fc553d17e8_0_165"/>
          <p:cNvSpPr txBox="1"/>
          <p:nvPr>
            <p:ph idx="1" type="subTitle"/>
          </p:nvPr>
        </p:nvSpPr>
        <p:spPr>
          <a:xfrm>
            <a:off x="642005" y="64974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Reference Architecture: Prometheus with Cadvisor</a:t>
            </a:r>
            <a:endParaRPr/>
          </a:p>
        </p:txBody>
      </p:sp>
      <p:pic>
        <p:nvPicPr>
          <p:cNvPr id="114" name="Google Shape;114;gfc553d17e8_0_165"/>
          <p:cNvPicPr preferRelativeResize="0"/>
          <p:nvPr/>
        </p:nvPicPr>
        <p:blipFill rotWithShape="1">
          <a:blip r:embed="rId3">
            <a:alphaModFix/>
          </a:blip>
          <a:srcRect b="0" l="0" r="0" t="0"/>
          <a:stretch/>
        </p:blipFill>
        <p:spPr>
          <a:xfrm>
            <a:off x="380250" y="1482725"/>
            <a:ext cx="7396526" cy="4267200"/>
          </a:xfrm>
          <a:prstGeom prst="rect">
            <a:avLst/>
          </a:prstGeom>
          <a:noFill/>
          <a:ln>
            <a:noFill/>
          </a:ln>
        </p:spPr>
      </p:pic>
      <p:sp>
        <p:nvSpPr>
          <p:cNvPr id="115" name="Google Shape;115;gfc553d17e8_0_165"/>
          <p:cNvSpPr txBox="1"/>
          <p:nvPr/>
        </p:nvSpPr>
        <p:spPr>
          <a:xfrm>
            <a:off x="7865925" y="1386950"/>
            <a:ext cx="4329300" cy="442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50"/>
              <a:buFont typeface="Arial"/>
              <a:buNone/>
            </a:pPr>
            <a:r>
              <a:rPr b="0" i="0" lang="en-US" sz="1450" u="none" cap="none" strike="noStrike">
                <a:solidFill>
                  <a:srgbClr val="232629"/>
                </a:solidFill>
                <a:highlight>
                  <a:srgbClr val="FFFFFF"/>
                </a:highlight>
                <a:latin typeface="Arial"/>
                <a:ea typeface="Arial"/>
                <a:cs typeface="Arial"/>
                <a:sym typeface="Arial"/>
              </a:rPr>
              <a:t>Briefly, the idea is to collect information about containers using </a:t>
            </a:r>
            <a:r>
              <a:rPr b="1" i="0" lang="en-US" sz="1450" u="none" cap="none" strike="noStrike">
                <a:solidFill>
                  <a:srgbClr val="232629"/>
                </a:solidFill>
                <a:highlight>
                  <a:srgbClr val="FFFFFF"/>
                </a:highlight>
                <a:latin typeface="Arial"/>
                <a:ea typeface="Arial"/>
                <a:cs typeface="Arial"/>
                <a:sym typeface="Arial"/>
              </a:rPr>
              <a:t>cAdvisor</a:t>
            </a:r>
            <a:r>
              <a:rPr b="0" i="0" lang="en-US" sz="1450" u="none" cap="none" strike="noStrike">
                <a:solidFill>
                  <a:srgbClr val="232629"/>
                </a:solidFill>
                <a:highlight>
                  <a:srgbClr val="FFFFFF"/>
                </a:highlight>
                <a:latin typeface="Arial"/>
                <a:ea typeface="Arial"/>
                <a:cs typeface="Arial"/>
                <a:sym typeface="Arial"/>
              </a:rPr>
              <a:t> and put them into </a:t>
            </a:r>
            <a:r>
              <a:rPr b="1" i="0" lang="en-US" sz="1450" u="none" cap="none" strike="noStrike">
                <a:solidFill>
                  <a:srgbClr val="232629"/>
                </a:solidFill>
                <a:highlight>
                  <a:srgbClr val="FFFFFF"/>
                </a:highlight>
                <a:latin typeface="Arial"/>
                <a:ea typeface="Arial"/>
                <a:cs typeface="Arial"/>
                <a:sym typeface="Arial"/>
              </a:rPr>
              <a:t>Prometheus</a:t>
            </a:r>
            <a:r>
              <a:rPr b="0" i="0" lang="en-US" sz="1450" u="none" cap="none" strike="noStrike">
                <a:solidFill>
                  <a:srgbClr val="232629"/>
                </a:solidFill>
                <a:highlight>
                  <a:srgbClr val="FFFFFF"/>
                </a:highlight>
                <a:latin typeface="Arial"/>
                <a:ea typeface="Arial"/>
                <a:cs typeface="Arial"/>
                <a:sym typeface="Arial"/>
              </a:rPr>
              <a:t> database. </a:t>
            </a:r>
            <a:r>
              <a:rPr b="1" i="0" lang="en-US" sz="1450" u="none" cap="none" strike="noStrike">
                <a:solidFill>
                  <a:srgbClr val="232629"/>
                </a:solidFill>
                <a:highlight>
                  <a:srgbClr val="FFFFFF"/>
                </a:highlight>
                <a:latin typeface="Arial"/>
                <a:ea typeface="Arial"/>
                <a:cs typeface="Arial"/>
                <a:sym typeface="Arial"/>
              </a:rPr>
              <a:t>Grafana</a:t>
            </a:r>
            <a:r>
              <a:rPr b="0" i="0" lang="en-US" sz="1450" u="none" cap="none" strike="noStrike">
                <a:solidFill>
                  <a:srgbClr val="232629"/>
                </a:solidFill>
                <a:highlight>
                  <a:srgbClr val="FFFFFF"/>
                </a:highlight>
                <a:latin typeface="Arial"/>
                <a:ea typeface="Arial"/>
                <a:cs typeface="Arial"/>
                <a:sym typeface="Arial"/>
              </a:rPr>
              <a:t> will query the </a:t>
            </a:r>
            <a:r>
              <a:rPr b="1" i="0" lang="en-US" sz="1450" u="none" cap="none" strike="noStrike">
                <a:solidFill>
                  <a:srgbClr val="232629"/>
                </a:solidFill>
                <a:highlight>
                  <a:srgbClr val="FFFFFF"/>
                </a:highlight>
                <a:latin typeface="Arial"/>
                <a:ea typeface="Arial"/>
                <a:cs typeface="Arial"/>
                <a:sym typeface="Arial"/>
              </a:rPr>
              <a:t>Prometheus</a:t>
            </a:r>
            <a:r>
              <a:rPr b="0" i="0" lang="en-US" sz="1450" u="none" cap="none" strike="noStrike">
                <a:solidFill>
                  <a:srgbClr val="232629"/>
                </a:solidFill>
                <a:highlight>
                  <a:srgbClr val="FFFFFF"/>
                </a:highlight>
                <a:latin typeface="Arial"/>
                <a:ea typeface="Arial"/>
                <a:cs typeface="Arial"/>
                <a:sym typeface="Arial"/>
              </a:rPr>
              <a:t> database and render monitoring charts / values.</a:t>
            </a:r>
            <a:endParaRPr b="0" i="0" sz="1450" u="none" cap="none" strike="noStrike">
              <a:solidFill>
                <a:srgbClr val="232629"/>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50"/>
              <a:buFont typeface="Arial"/>
              <a:buNone/>
            </a:pPr>
            <a:r>
              <a:t/>
            </a:r>
            <a:endParaRPr b="0" i="0" sz="1450" u="none" cap="none" strike="noStrike">
              <a:solidFill>
                <a:srgbClr val="232629"/>
              </a:solidFill>
              <a:highlight>
                <a:srgbClr val="FFFFFF"/>
              </a:highlight>
              <a:latin typeface="Arial"/>
              <a:ea typeface="Arial"/>
              <a:cs typeface="Arial"/>
              <a:sym typeface="Arial"/>
            </a:endParaRPr>
          </a:p>
          <a:p>
            <a:pPr indent="-320675" lvl="0" marL="457200" marR="0" rtl="0" algn="l">
              <a:lnSpc>
                <a:spcPct val="100000"/>
              </a:lnSpc>
              <a:spcBef>
                <a:spcPts val="0"/>
              </a:spcBef>
              <a:spcAft>
                <a:spcPts val="0"/>
              </a:spcAft>
              <a:buClr>
                <a:srgbClr val="232629"/>
              </a:buClr>
              <a:buSzPts val="1450"/>
              <a:buFont typeface="Arial"/>
              <a:buChar char="●"/>
            </a:pPr>
            <a:r>
              <a:rPr b="0" i="0" lang="en-US" sz="1450" u="none" cap="none" strike="noStrike">
                <a:solidFill>
                  <a:srgbClr val="232629"/>
                </a:solidFill>
                <a:highlight>
                  <a:srgbClr val="FFFFFF"/>
                </a:highlight>
                <a:latin typeface="Arial"/>
                <a:ea typeface="Arial"/>
                <a:cs typeface="Arial"/>
                <a:sym typeface="Arial"/>
              </a:rPr>
              <a:t>cadvisor keeps latest two minute of data. You can configure it to keep more or less.</a:t>
            </a:r>
            <a:endParaRPr b="0" i="0" sz="1450" u="none" cap="none" strike="noStrike">
              <a:solidFill>
                <a:srgbClr val="232629"/>
              </a:solidFill>
              <a:highlight>
                <a:srgbClr val="FFFFFF"/>
              </a:highlight>
              <a:latin typeface="Arial"/>
              <a:ea typeface="Arial"/>
              <a:cs typeface="Arial"/>
              <a:sym typeface="Arial"/>
            </a:endParaRPr>
          </a:p>
          <a:p>
            <a:pPr indent="-320675" lvl="0" marL="457200" marR="0" rtl="0" algn="l">
              <a:lnSpc>
                <a:spcPct val="100000"/>
              </a:lnSpc>
              <a:spcBef>
                <a:spcPts val="0"/>
              </a:spcBef>
              <a:spcAft>
                <a:spcPts val="0"/>
              </a:spcAft>
              <a:buClr>
                <a:srgbClr val="232629"/>
              </a:buClr>
              <a:buSzPts val="1450"/>
              <a:buFont typeface="Arial"/>
              <a:buChar char="●"/>
            </a:pPr>
            <a:r>
              <a:rPr b="0" i="0" lang="en-US" sz="1450" u="none" cap="none" strike="noStrike">
                <a:solidFill>
                  <a:srgbClr val="232629"/>
                </a:solidFill>
                <a:highlight>
                  <a:srgbClr val="FFFFFF"/>
                </a:highlight>
                <a:latin typeface="Arial"/>
                <a:ea typeface="Arial"/>
                <a:cs typeface="Arial"/>
                <a:sym typeface="Arial"/>
              </a:rPr>
              <a:t>It has API to push data to db or some other system.</a:t>
            </a:r>
            <a:endParaRPr b="0" i="0" sz="1450" u="none" cap="none" strike="noStrike">
              <a:solidFill>
                <a:srgbClr val="232629"/>
              </a:solidFill>
              <a:highlight>
                <a:srgbClr val="FFFFFF"/>
              </a:highlight>
              <a:latin typeface="Arial"/>
              <a:ea typeface="Arial"/>
              <a:cs typeface="Arial"/>
              <a:sym typeface="Arial"/>
            </a:endParaRPr>
          </a:p>
          <a:p>
            <a:pPr indent="-320675" lvl="0" marL="457200" marR="0" rtl="0" algn="l">
              <a:lnSpc>
                <a:spcPct val="100000"/>
              </a:lnSpc>
              <a:spcBef>
                <a:spcPts val="0"/>
              </a:spcBef>
              <a:spcAft>
                <a:spcPts val="0"/>
              </a:spcAft>
              <a:buClr>
                <a:srgbClr val="232629"/>
              </a:buClr>
              <a:buSzPts val="1450"/>
              <a:buFont typeface="Arial"/>
              <a:buChar char="●"/>
            </a:pPr>
            <a:r>
              <a:rPr b="0" i="0" lang="en-US" sz="1450" u="none" cap="none" strike="noStrike">
                <a:solidFill>
                  <a:srgbClr val="232629"/>
                </a:solidFill>
                <a:highlight>
                  <a:srgbClr val="FFFFFF"/>
                </a:highlight>
                <a:latin typeface="Arial"/>
                <a:ea typeface="Arial"/>
                <a:cs typeface="Arial"/>
                <a:sym typeface="Arial"/>
              </a:rPr>
              <a:t>Prometheus pull/scrape data out of cadvisor or other collectors.</a:t>
            </a:r>
            <a:endParaRPr b="0" i="0" sz="1450" u="none" cap="none" strike="noStrike">
              <a:solidFill>
                <a:srgbClr val="232629"/>
              </a:solidFill>
              <a:highlight>
                <a:srgbClr val="FFFFFF"/>
              </a:highlight>
              <a:latin typeface="Arial"/>
              <a:ea typeface="Arial"/>
              <a:cs typeface="Arial"/>
              <a:sym typeface="Arial"/>
            </a:endParaRPr>
          </a:p>
          <a:p>
            <a:pPr indent="-320675" lvl="0" marL="457200" marR="0" rtl="0" algn="l">
              <a:lnSpc>
                <a:spcPct val="100000"/>
              </a:lnSpc>
              <a:spcBef>
                <a:spcPts val="0"/>
              </a:spcBef>
              <a:spcAft>
                <a:spcPts val="0"/>
              </a:spcAft>
              <a:buClr>
                <a:srgbClr val="232629"/>
              </a:buClr>
              <a:buSzPts val="1450"/>
              <a:buFont typeface="Arial"/>
              <a:buChar char="●"/>
            </a:pPr>
            <a:r>
              <a:rPr b="0" i="0" lang="en-US" sz="1450" u="none" cap="none" strike="noStrike">
                <a:solidFill>
                  <a:srgbClr val="232629"/>
                </a:solidFill>
                <a:highlight>
                  <a:srgbClr val="FFFFFF"/>
                </a:highlight>
                <a:latin typeface="Arial"/>
                <a:ea typeface="Arial"/>
                <a:cs typeface="Arial"/>
                <a:sym typeface="Arial"/>
              </a:rPr>
              <a:t>Pull makes sure less congestion of traffic. </a:t>
            </a:r>
            <a:endParaRPr b="0" i="0" sz="1450" u="none" cap="none" strike="noStrike">
              <a:solidFill>
                <a:srgbClr val="232629"/>
              </a:solidFill>
              <a:highlight>
                <a:srgbClr val="FFFFFF"/>
              </a:highlight>
              <a:latin typeface="Arial"/>
              <a:ea typeface="Arial"/>
              <a:cs typeface="Arial"/>
              <a:sym typeface="Arial"/>
            </a:endParaRPr>
          </a:p>
          <a:p>
            <a:pPr indent="-320675" lvl="0" marL="457200" marR="0" rtl="0" algn="l">
              <a:lnSpc>
                <a:spcPct val="100000"/>
              </a:lnSpc>
              <a:spcBef>
                <a:spcPts val="0"/>
              </a:spcBef>
              <a:spcAft>
                <a:spcPts val="0"/>
              </a:spcAft>
              <a:buClr>
                <a:srgbClr val="232629"/>
              </a:buClr>
              <a:buSzPts val="1450"/>
              <a:buFont typeface="Arial"/>
              <a:buChar char="●"/>
            </a:pPr>
            <a:r>
              <a:rPr b="0" i="0" lang="en-US" sz="1450" u="none" cap="none" strike="noStrike">
                <a:solidFill>
                  <a:srgbClr val="232629"/>
                </a:solidFill>
                <a:highlight>
                  <a:srgbClr val="FFFFFF"/>
                </a:highlight>
                <a:latin typeface="Arial"/>
                <a:ea typeface="Arial"/>
                <a:cs typeface="Arial"/>
                <a:sym typeface="Arial"/>
              </a:rPr>
              <a:t>Use promQL language to query data from prometheus for visualization.</a:t>
            </a:r>
            <a:endParaRPr b="0" i="0" sz="1450" u="none" cap="none" strike="noStrike">
              <a:solidFill>
                <a:srgbClr val="232629"/>
              </a:solidFill>
              <a:highlight>
                <a:srgbClr val="FFFFFF"/>
              </a:highlight>
              <a:latin typeface="Arial"/>
              <a:ea typeface="Arial"/>
              <a:cs typeface="Arial"/>
              <a:sym typeface="Arial"/>
            </a:endParaRPr>
          </a:p>
          <a:p>
            <a:pPr indent="-320675" lvl="0" marL="457200" marR="0" rtl="0" algn="l">
              <a:lnSpc>
                <a:spcPct val="100000"/>
              </a:lnSpc>
              <a:spcBef>
                <a:spcPts val="0"/>
              </a:spcBef>
              <a:spcAft>
                <a:spcPts val="0"/>
              </a:spcAft>
              <a:buClr>
                <a:srgbClr val="232629"/>
              </a:buClr>
              <a:buSzPts val="1450"/>
              <a:buFont typeface="Arial"/>
              <a:buChar char="●"/>
            </a:pPr>
            <a:r>
              <a:rPr b="0" i="0" lang="en-US" sz="1450" u="none" cap="none" strike="noStrike">
                <a:solidFill>
                  <a:srgbClr val="232629"/>
                </a:solidFill>
                <a:highlight>
                  <a:srgbClr val="FFFFFF"/>
                </a:highlight>
                <a:latin typeface="Arial"/>
                <a:ea typeface="Arial"/>
                <a:cs typeface="Arial"/>
                <a:sym typeface="Arial"/>
              </a:rPr>
              <a:t>Prometheus doesn’t push data out. So need to write plugin to get the data out. Some DB eg. influxdb gives api to write data from prometheus to influxdb.</a:t>
            </a:r>
            <a:endParaRPr b="0" i="0" sz="1450" u="none" cap="none" strike="noStrike">
              <a:solidFill>
                <a:srgbClr val="232629"/>
              </a:solidFill>
              <a:highlight>
                <a:srgbClr val="FFFFFF"/>
              </a:highlight>
              <a:latin typeface="Arial"/>
              <a:ea typeface="Arial"/>
              <a:cs typeface="Arial"/>
              <a:sym typeface="Arial"/>
            </a:endParaRPr>
          </a:p>
        </p:txBody>
      </p:sp>
      <p:sp>
        <p:nvSpPr>
          <p:cNvPr id="116" name="Google Shape;116;gfc553d17e8_0_165"/>
          <p:cNvSpPr txBox="1"/>
          <p:nvPr/>
        </p:nvSpPr>
        <p:spPr>
          <a:xfrm>
            <a:off x="348625" y="6285550"/>
            <a:ext cx="11501100" cy="446400"/>
          </a:xfrm>
          <a:prstGeom prst="rect">
            <a:avLst/>
          </a:prstGeom>
          <a:solidFill>
            <a:srgbClr val="38761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2"/>
                </a:solidFill>
                <a:latin typeface="Arial"/>
                <a:ea typeface="Arial"/>
                <a:cs typeface="Arial"/>
                <a:sym typeface="Arial"/>
              </a:rPr>
              <a:t>Takeaway: Prometheus based system for data aggregation.</a:t>
            </a:r>
            <a:endParaRPr b="0" i="0" sz="1700" u="none" cap="none" strike="noStrike">
              <a:solidFill>
                <a:schemeClr val="dk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fbf17162c3_0_0"/>
          <p:cNvSpPr txBox="1"/>
          <p:nvPr>
            <p:ph idx="1" type="subTitle"/>
          </p:nvPr>
        </p:nvSpPr>
        <p:spPr>
          <a:xfrm>
            <a:off x="729080" y="456240"/>
            <a:ext cx="10739100" cy="5331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SzPts val="3200"/>
              <a:buNone/>
            </a:pPr>
            <a:r>
              <a:rPr lang="en-US"/>
              <a:t>Reference Architecture: Azure IOT Edge Monitoring</a:t>
            </a:r>
            <a:endParaRPr/>
          </a:p>
        </p:txBody>
      </p:sp>
      <p:pic>
        <p:nvPicPr>
          <p:cNvPr id="123" name="Google Shape;123;gfbf17162c3_0_0"/>
          <p:cNvPicPr preferRelativeResize="0"/>
          <p:nvPr/>
        </p:nvPicPr>
        <p:blipFill rotWithShape="1">
          <a:blip r:embed="rId3">
            <a:alphaModFix/>
          </a:blip>
          <a:srcRect b="0" l="0" r="0" t="0"/>
          <a:stretch/>
        </p:blipFill>
        <p:spPr>
          <a:xfrm>
            <a:off x="729075" y="1635121"/>
            <a:ext cx="6768599" cy="3589325"/>
          </a:xfrm>
          <a:prstGeom prst="rect">
            <a:avLst/>
          </a:prstGeom>
          <a:noFill/>
          <a:ln>
            <a:noFill/>
          </a:ln>
        </p:spPr>
      </p:pic>
      <p:sp>
        <p:nvSpPr>
          <p:cNvPr id="124" name="Google Shape;124;gfbf17162c3_0_0"/>
          <p:cNvSpPr txBox="1"/>
          <p:nvPr/>
        </p:nvSpPr>
        <p:spPr>
          <a:xfrm>
            <a:off x="282000" y="4954300"/>
            <a:ext cx="3675000" cy="615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Pull inside edge to collect data from collector endpoints in prometheus format.</a:t>
            </a:r>
            <a:endParaRPr b="0" i="0" sz="1400" u="none" cap="none" strike="noStrike">
              <a:solidFill>
                <a:srgbClr val="000000"/>
              </a:solidFill>
              <a:latin typeface="Arial"/>
              <a:ea typeface="Arial"/>
              <a:cs typeface="Arial"/>
              <a:sym typeface="Arial"/>
            </a:endParaRPr>
          </a:p>
        </p:txBody>
      </p:sp>
      <p:cxnSp>
        <p:nvCxnSpPr>
          <p:cNvPr id="125" name="Google Shape;125;gfbf17162c3_0_0"/>
          <p:cNvCxnSpPr>
            <a:stCxn id="124" idx="0"/>
          </p:cNvCxnSpPr>
          <p:nvPr/>
        </p:nvCxnSpPr>
        <p:spPr>
          <a:xfrm rot="10800000">
            <a:off x="1461000" y="4363600"/>
            <a:ext cx="658500" cy="590700"/>
          </a:xfrm>
          <a:prstGeom prst="straightConnector1">
            <a:avLst/>
          </a:prstGeom>
          <a:noFill/>
          <a:ln cap="flat" cmpd="sng" w="9525">
            <a:solidFill>
              <a:schemeClr val="accent1"/>
            </a:solidFill>
            <a:prstDash val="solid"/>
            <a:round/>
            <a:headEnd len="sm" w="sm" type="none"/>
            <a:tailEnd len="med" w="med" type="stealth"/>
          </a:ln>
        </p:spPr>
      </p:cxnSp>
      <p:sp>
        <p:nvSpPr>
          <p:cNvPr id="126" name="Google Shape;126;gfbf17162c3_0_0"/>
          <p:cNvSpPr txBox="1"/>
          <p:nvPr/>
        </p:nvSpPr>
        <p:spPr>
          <a:xfrm>
            <a:off x="3957075" y="1006200"/>
            <a:ext cx="27573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Push to the cloud using rest API</a:t>
            </a:r>
            <a:endParaRPr b="0" i="0" sz="1400" u="none" cap="none" strike="noStrike">
              <a:solidFill>
                <a:srgbClr val="000000"/>
              </a:solidFill>
              <a:latin typeface="Arial"/>
              <a:ea typeface="Arial"/>
              <a:cs typeface="Arial"/>
              <a:sym typeface="Arial"/>
            </a:endParaRPr>
          </a:p>
        </p:txBody>
      </p:sp>
      <p:cxnSp>
        <p:nvCxnSpPr>
          <p:cNvPr id="127" name="Google Shape;127;gfbf17162c3_0_0"/>
          <p:cNvCxnSpPr/>
          <p:nvPr/>
        </p:nvCxnSpPr>
        <p:spPr>
          <a:xfrm flipH="1">
            <a:off x="4099800" y="1354500"/>
            <a:ext cx="1743900" cy="1023300"/>
          </a:xfrm>
          <a:prstGeom prst="straightConnector1">
            <a:avLst/>
          </a:prstGeom>
          <a:noFill/>
          <a:ln cap="flat" cmpd="sng" w="9525">
            <a:solidFill>
              <a:schemeClr val="accent1"/>
            </a:solidFill>
            <a:prstDash val="solid"/>
            <a:round/>
            <a:headEnd len="sm" w="sm" type="none"/>
            <a:tailEnd len="med" w="med" type="stealth"/>
          </a:ln>
        </p:spPr>
      </p:cxnSp>
      <p:sp>
        <p:nvSpPr>
          <p:cNvPr id="128" name="Google Shape;128;gfbf17162c3_0_0"/>
          <p:cNvSpPr txBox="1"/>
          <p:nvPr/>
        </p:nvSpPr>
        <p:spPr>
          <a:xfrm>
            <a:off x="7807725" y="1075600"/>
            <a:ext cx="3918300" cy="4710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	All modules must emit metrics using the Prometheus data model.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	The metrics-collector module is a Microsoft-supplied IoT Edge module that collects workload module metrics and transports them off-device. Metrics collection uses a pull model. Collection frequency, endpoints, and filters can be configured to control the data egressed from the module.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	You have two options for sending metrics from the metrics-collector module to the cloud.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Option 1 sends the metrics to Log Analytics. This table's schema is compatible with the Prometheus metrics data model.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Option 2 sends the metrics to IoT Central. This option lets an operator view the metrics and device telemetry in a single location. The collector module can be configured to send the collected metrics as UTF-8 encoded JSON device-to-cloud messages via the edgeHub module.</a:t>
            </a:r>
            <a:endParaRPr b="0" i="0" sz="1400" u="none" cap="none" strike="noStrike">
              <a:solidFill>
                <a:srgbClr val="000000"/>
              </a:solidFill>
              <a:latin typeface="Arial"/>
              <a:ea typeface="Arial"/>
              <a:cs typeface="Arial"/>
              <a:sym typeface="Arial"/>
            </a:endParaRPr>
          </a:p>
        </p:txBody>
      </p:sp>
      <p:sp>
        <p:nvSpPr>
          <p:cNvPr id="129" name="Google Shape;129;gfbf17162c3_0_0"/>
          <p:cNvSpPr txBox="1"/>
          <p:nvPr/>
        </p:nvSpPr>
        <p:spPr>
          <a:xfrm>
            <a:off x="9195175" y="0"/>
            <a:ext cx="300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https://docs.microsoft.com/en-us/azure/iot-edge/how-to-collect-and-transport-metrics?view=iotedge-2020-11&amp;tabs=iotcentral</a:t>
            </a:r>
            <a:endParaRPr b="0" i="0" sz="1000" u="none" cap="none" strike="noStrike">
              <a:solidFill>
                <a:srgbClr val="000000"/>
              </a:solidFill>
              <a:latin typeface="Arial"/>
              <a:ea typeface="Arial"/>
              <a:cs typeface="Arial"/>
              <a:sym typeface="Arial"/>
            </a:endParaRPr>
          </a:p>
        </p:txBody>
      </p:sp>
      <p:sp>
        <p:nvSpPr>
          <p:cNvPr id="130" name="Google Shape;130;gfbf17162c3_0_0"/>
          <p:cNvSpPr txBox="1"/>
          <p:nvPr/>
        </p:nvSpPr>
        <p:spPr>
          <a:xfrm>
            <a:off x="1525" y="5740675"/>
            <a:ext cx="12195301" cy="923400"/>
          </a:xfrm>
          <a:prstGeom prst="rect">
            <a:avLst/>
          </a:prstGeom>
          <a:solidFill>
            <a:srgbClr val="38761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Arial"/>
                <a:ea typeface="Arial"/>
                <a:cs typeface="Arial"/>
                <a:sym typeface="Arial"/>
              </a:rPr>
              <a:t>Takeaway: </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AutoNum type="arabicPeriod"/>
            </a:pPr>
            <a:r>
              <a:rPr b="0" i="0" lang="en-US" sz="1600" u="none" cap="none" strike="noStrike">
                <a:solidFill>
                  <a:schemeClr val="dk2"/>
                </a:solidFill>
                <a:latin typeface="Arial"/>
                <a:ea typeface="Arial"/>
                <a:cs typeface="Arial"/>
                <a:sym typeface="Arial"/>
              </a:rPr>
              <a:t>Data aggregation at Edge: It reduces network traffic which could be bottleneck if multiple collectors sends data directly to center. </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AutoNum type="arabicPeriod"/>
            </a:pPr>
            <a:r>
              <a:rPr b="0" i="0" lang="en-US" sz="1600" u="none" cap="none" strike="noStrike">
                <a:solidFill>
                  <a:schemeClr val="dk2"/>
                </a:solidFill>
                <a:latin typeface="Arial"/>
                <a:ea typeface="Arial"/>
                <a:cs typeface="Arial"/>
                <a:sym typeface="Arial"/>
              </a:rPr>
              <a:t>Push based mechanism to send data to center location: Data sources are high &amp; have some data which is needed in real time.</a:t>
            </a:r>
            <a:endParaRPr b="0" i="0" sz="1500" u="none" cap="none" strike="noStrike">
              <a:solidFill>
                <a:schemeClr val="dk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10945f78d5f_0_48"/>
          <p:cNvSpPr txBox="1"/>
          <p:nvPr>
            <p:ph idx="1" type="subTitle"/>
          </p:nvPr>
        </p:nvSpPr>
        <p:spPr>
          <a:xfrm>
            <a:off x="729080" y="45624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Streaming solutions Analysis</a:t>
            </a:r>
            <a:endParaRPr/>
          </a:p>
        </p:txBody>
      </p:sp>
      <p:graphicFrame>
        <p:nvGraphicFramePr>
          <p:cNvPr id="137" name="Google Shape;137;g10945f78d5f_0_48"/>
          <p:cNvGraphicFramePr/>
          <p:nvPr/>
        </p:nvGraphicFramePr>
        <p:xfrm>
          <a:off x="439713" y="1231888"/>
          <a:ext cx="3000000" cy="3000000"/>
        </p:xfrm>
        <a:graphic>
          <a:graphicData uri="http://schemas.openxmlformats.org/drawingml/2006/table">
            <a:tbl>
              <a:tblPr>
                <a:noFill/>
                <a:tableStyleId>{90ADEE5A-9B84-4FCB-9595-5079A4B8A908}</a:tableStyleId>
              </a:tblPr>
              <a:tblGrid>
                <a:gridCol w="610475"/>
                <a:gridCol w="2316425"/>
                <a:gridCol w="1379775"/>
                <a:gridCol w="1352775"/>
                <a:gridCol w="1117225"/>
                <a:gridCol w="826050"/>
                <a:gridCol w="1023275"/>
                <a:gridCol w="1664225"/>
              </a:tblGrid>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Description</a:t>
                      </a:r>
                      <a:endParaRPr sz="14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Sink Database support</a:t>
                      </a:r>
                      <a:endParaRPr sz="14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Filtering support</a:t>
                      </a:r>
                      <a:endParaRPr sz="14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Stream Support</a:t>
                      </a:r>
                      <a:endParaRPr sz="14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Scalable</a:t>
                      </a:r>
                      <a:endParaRPr sz="14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Latency/Throughput</a:t>
                      </a:r>
                      <a:endParaRPr sz="14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Remarks</a:t>
                      </a:r>
                      <a:endParaRPr sz="14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Kafka Connect</a:t>
                      </a:r>
                      <a:endParaRPr sz="12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Kafka Connect is a framework to stream data into and out of Apache Kafka. The source should be always kafka.</a:t>
                      </a:r>
                      <a:endParaRPr sz="12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Fully managed: Postgresql, mongodb atlas</a:t>
                      </a:r>
                      <a:endParaRPr sz="12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Filter </a:t>
                      </a:r>
                      <a:r>
                        <a:rPr lang="en-US" sz="1200" u="sng" cap="none" strike="noStrike">
                          <a:solidFill>
                            <a:schemeClr val="dk1"/>
                          </a:solidFill>
                          <a:hlinkClick r:id="rId3">
                            <a:extLst>
                              <a:ext uri="{A12FA001-AC4F-418D-AE19-62706E023703}">
                                <ahyp:hlinkClr val="tx"/>
                              </a:ext>
                            </a:extLst>
                          </a:hlinkClick>
                        </a:rPr>
                        <a:t>SMT</a:t>
                      </a:r>
                      <a:r>
                        <a:rPr lang="en-US" sz="1200" u="none" cap="none" strike="noStrike">
                          <a:solidFill>
                            <a:schemeClr val="dk1"/>
                          </a:solidFill>
                        </a:rPr>
                        <a:t> (Include or drop records that match a configurable filter.condition)</a:t>
                      </a:r>
                      <a:endParaRPr sz="12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Yes</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For each sink need to have one specific connector.</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NO batch processing</a:t>
                      </a:r>
                      <a:endParaRPr sz="12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Yes</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Support parallelism and distributed mode.</a:t>
                      </a:r>
                      <a:endParaRPr sz="12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high but no data available yet</a:t>
                      </a:r>
                      <a:endParaRPr sz="12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SMT can be installed using confluenthub. Need to find out solution how to use inside docker where kafka-mogodb-connect is installed.</a:t>
                      </a:r>
                      <a:endParaRPr sz="12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Apache Flink</a:t>
                      </a:r>
                      <a:endParaRPr sz="12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Flink’s features include support for stream and batch processing, sophisticated state management, event-time processing semantics, and exactly-once consistency guarantees for state. </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The source can be many.</a:t>
                      </a:r>
                      <a:endParaRPr sz="12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No readymade sink connector for mongodb.</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Postgres can be supported using jdbc </a:t>
                      </a:r>
                      <a:r>
                        <a:rPr lang="en-US" sz="1200" u="sng" cap="none" strike="noStrike">
                          <a:solidFill>
                            <a:schemeClr val="hlink"/>
                          </a:solidFill>
                          <a:hlinkClick r:id="rId4"/>
                        </a:rPr>
                        <a:t>connector</a:t>
                      </a:r>
                      <a:endParaRPr sz="12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No readymade, need to write java/scala/python function to support filtering</a:t>
                      </a:r>
                      <a:endParaRPr sz="12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Yes</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Also support batch processing</a:t>
                      </a:r>
                      <a:endParaRPr sz="12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Yes</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Support parallelism and distributed mode.</a:t>
                      </a:r>
                      <a:endParaRPr sz="12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rgbClr val="202124"/>
                          </a:solidFill>
                          <a:highlight>
                            <a:srgbClr val="FFFFFF"/>
                          </a:highlight>
                        </a:rPr>
                        <a:t>720,000 events per second</a:t>
                      </a:r>
                      <a:endParaRPr sz="12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No readymade code available, so need to write everything.</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38" name="Google Shape;138;g10945f78d5f_0_48"/>
          <p:cNvSpPr txBox="1"/>
          <p:nvPr/>
        </p:nvSpPr>
        <p:spPr>
          <a:xfrm>
            <a:off x="628875" y="5137425"/>
            <a:ext cx="10290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For moving data out from kafka to outside both Kafka connect and Flink can be worked. Kafka connect  has many available solutions to send data to different flavour of sink. For flink we need to develop it. Flink also support batch processing if required.</a:t>
            </a:r>
            <a:endParaRPr b="0" i="0" sz="1400" u="none" cap="none" strike="noStrike">
              <a:solidFill>
                <a:srgbClr val="000000"/>
              </a:solidFill>
              <a:latin typeface="Arial"/>
              <a:ea typeface="Arial"/>
              <a:cs typeface="Arial"/>
              <a:sym typeface="Arial"/>
            </a:endParaRPr>
          </a:p>
        </p:txBody>
      </p:sp>
      <p:sp>
        <p:nvSpPr>
          <p:cNvPr id="139" name="Google Shape;139;g10945f78d5f_0_48"/>
          <p:cNvSpPr txBox="1"/>
          <p:nvPr/>
        </p:nvSpPr>
        <p:spPr>
          <a:xfrm>
            <a:off x="1525" y="5969275"/>
            <a:ext cx="12195300" cy="923400"/>
          </a:xfrm>
          <a:prstGeom prst="rect">
            <a:avLst/>
          </a:prstGeom>
          <a:solidFill>
            <a:srgbClr val="38761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Arial"/>
                <a:ea typeface="Arial"/>
                <a:cs typeface="Arial"/>
                <a:sym typeface="Arial"/>
              </a:rPr>
              <a:t>Takeaway: </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AutoNum type="arabicPeriod"/>
            </a:pPr>
            <a:r>
              <a:rPr b="0" i="0" lang="en-US" sz="1600" u="none" cap="none" strike="noStrike">
                <a:solidFill>
                  <a:schemeClr val="dk2"/>
                </a:solidFill>
                <a:latin typeface="Arial"/>
                <a:ea typeface="Arial"/>
                <a:cs typeface="Arial"/>
                <a:sym typeface="Arial"/>
              </a:rPr>
              <a:t>For current requirements for BI coordination integration, Kafka Connect would be an ideal solution &amp; Apache Flink will be an overkill.</a:t>
            </a:r>
            <a:endParaRPr b="0" i="0" sz="1500" u="none" cap="none" strike="noStrike">
              <a:solidFill>
                <a:schemeClr val="dk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1045b8e0f7c_0_209"/>
          <p:cNvSpPr txBox="1"/>
          <p:nvPr>
            <p:ph idx="1" type="subTitle"/>
          </p:nvPr>
        </p:nvSpPr>
        <p:spPr>
          <a:xfrm>
            <a:off x="3918376" y="3020125"/>
            <a:ext cx="3696000" cy="533100"/>
          </a:xfrm>
          <a:prstGeom prst="rect">
            <a:avLst/>
          </a:prstGeom>
          <a:noFill/>
          <a:ln>
            <a:noFill/>
          </a:ln>
        </p:spPr>
        <p:txBody>
          <a:bodyPr anchorCtr="0" anchor="ctr" bIns="0" lIns="0" spcFirstLastPara="1" rIns="0" wrap="square" tIns="0">
            <a:noAutofit/>
          </a:bodyPr>
          <a:lstStyle/>
          <a:p>
            <a:pPr indent="0" lvl="0" marL="0" rtl="0" algn="ctr">
              <a:lnSpc>
                <a:spcPct val="107187"/>
              </a:lnSpc>
              <a:spcBef>
                <a:spcPts val="0"/>
              </a:spcBef>
              <a:spcAft>
                <a:spcPts val="0"/>
              </a:spcAft>
              <a:buSzPts val="3200"/>
              <a:buNone/>
            </a:pPr>
            <a:r>
              <a:rPr lang="en-US" sz="3700"/>
              <a:t>Proposed Solution</a:t>
            </a:r>
            <a:endParaRPr sz="3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105aa1dcd17_0_352"/>
          <p:cNvSpPr/>
          <p:nvPr/>
        </p:nvSpPr>
        <p:spPr>
          <a:xfrm>
            <a:off x="348300" y="2724475"/>
            <a:ext cx="4711800" cy="3361200"/>
          </a:xfrm>
          <a:prstGeom prst="roundRect">
            <a:avLst>
              <a:gd fmla="val 16667" name="adj"/>
            </a:avLst>
          </a:prstGeom>
          <a:solidFill>
            <a:schemeClr val="lt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g105aa1dcd17_0_352"/>
          <p:cNvSpPr txBox="1"/>
          <p:nvPr/>
        </p:nvSpPr>
        <p:spPr>
          <a:xfrm>
            <a:off x="1717600" y="5683875"/>
            <a:ext cx="154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Central Cloud</a:t>
            </a:r>
            <a:endParaRPr b="0" i="0" sz="1400" u="none" cap="none" strike="noStrike">
              <a:solidFill>
                <a:srgbClr val="000000"/>
              </a:solidFill>
              <a:latin typeface="Arial"/>
              <a:ea typeface="Arial"/>
              <a:cs typeface="Arial"/>
              <a:sym typeface="Arial"/>
            </a:endParaRPr>
          </a:p>
        </p:txBody>
      </p:sp>
      <p:sp>
        <p:nvSpPr>
          <p:cNvPr id="153" name="Google Shape;153;g105aa1dcd17_0_352"/>
          <p:cNvSpPr/>
          <p:nvPr/>
        </p:nvSpPr>
        <p:spPr>
          <a:xfrm>
            <a:off x="6288753" y="328550"/>
            <a:ext cx="3908700" cy="2744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g105aa1dcd17_0_352"/>
          <p:cNvSpPr txBox="1"/>
          <p:nvPr/>
        </p:nvSpPr>
        <p:spPr>
          <a:xfrm>
            <a:off x="8068888" y="2672750"/>
            <a:ext cx="15480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Edge </a:t>
            </a:r>
            <a:r>
              <a:rPr lang="en-US" sz="1100"/>
              <a:t>Cloud</a:t>
            </a:r>
            <a:r>
              <a:rPr b="0" i="0" lang="en-US" sz="1100" u="none" cap="none" strike="noStrike">
                <a:solidFill>
                  <a:srgbClr val="000000"/>
                </a:solidFill>
                <a:latin typeface="Arial"/>
                <a:ea typeface="Arial"/>
                <a:cs typeface="Arial"/>
                <a:sym typeface="Arial"/>
              </a:rPr>
              <a:t> 1</a:t>
            </a:r>
            <a:endParaRPr b="0" i="0" sz="1100" u="none" cap="none" strike="noStrike">
              <a:solidFill>
                <a:srgbClr val="000000"/>
              </a:solidFill>
              <a:latin typeface="Arial"/>
              <a:ea typeface="Arial"/>
              <a:cs typeface="Arial"/>
              <a:sym typeface="Arial"/>
            </a:endParaRPr>
          </a:p>
        </p:txBody>
      </p:sp>
      <p:sp>
        <p:nvSpPr>
          <p:cNvPr id="155" name="Google Shape;155;g105aa1dcd17_0_352"/>
          <p:cNvSpPr/>
          <p:nvPr/>
        </p:nvSpPr>
        <p:spPr>
          <a:xfrm>
            <a:off x="8833900" y="583900"/>
            <a:ext cx="979500" cy="355200"/>
          </a:xfrm>
          <a:prstGeom prst="roundRect">
            <a:avLst>
              <a:gd fmla="val 16667" name="adj"/>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cadvisor</a:t>
            </a:r>
            <a:endParaRPr b="0" i="0" sz="800" u="none" cap="none" strike="noStrike">
              <a:solidFill>
                <a:srgbClr val="000000"/>
              </a:solidFill>
              <a:latin typeface="Arial"/>
              <a:ea typeface="Arial"/>
              <a:cs typeface="Arial"/>
              <a:sym typeface="Arial"/>
            </a:endParaRPr>
          </a:p>
        </p:txBody>
      </p:sp>
      <p:sp>
        <p:nvSpPr>
          <p:cNvPr id="156" name="Google Shape;156;g105aa1dcd17_0_352"/>
          <p:cNvSpPr/>
          <p:nvPr/>
        </p:nvSpPr>
        <p:spPr>
          <a:xfrm>
            <a:off x="8833900" y="1133225"/>
            <a:ext cx="979500" cy="355200"/>
          </a:xfrm>
          <a:prstGeom prst="roundRect">
            <a:avLst>
              <a:gd fmla="val 16667" name="adj"/>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Node exporter</a:t>
            </a:r>
            <a:endParaRPr b="0" i="0" sz="800" u="none" cap="none" strike="noStrike">
              <a:solidFill>
                <a:srgbClr val="000000"/>
              </a:solidFill>
              <a:latin typeface="Arial"/>
              <a:ea typeface="Arial"/>
              <a:cs typeface="Arial"/>
              <a:sym typeface="Arial"/>
            </a:endParaRPr>
          </a:p>
        </p:txBody>
      </p:sp>
      <p:sp>
        <p:nvSpPr>
          <p:cNvPr id="157" name="Google Shape;157;g105aa1dcd17_0_352"/>
          <p:cNvSpPr/>
          <p:nvPr/>
        </p:nvSpPr>
        <p:spPr>
          <a:xfrm>
            <a:off x="7759350" y="2114625"/>
            <a:ext cx="992400" cy="400200"/>
          </a:xfrm>
          <a:prstGeom prst="roundRect">
            <a:avLst>
              <a:gd fmla="val 16667" name="adj"/>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Prometheus</a:t>
            </a:r>
            <a:endParaRPr b="0" i="0" sz="1100" u="none" cap="none" strike="noStrike">
              <a:solidFill>
                <a:srgbClr val="000000"/>
              </a:solidFill>
              <a:latin typeface="Arial"/>
              <a:ea typeface="Arial"/>
              <a:cs typeface="Arial"/>
              <a:sym typeface="Arial"/>
            </a:endParaRPr>
          </a:p>
        </p:txBody>
      </p:sp>
      <p:cxnSp>
        <p:nvCxnSpPr>
          <p:cNvPr id="158" name="Google Shape;158;g105aa1dcd17_0_352"/>
          <p:cNvCxnSpPr>
            <a:stCxn id="156" idx="1"/>
          </p:cNvCxnSpPr>
          <p:nvPr/>
        </p:nvCxnSpPr>
        <p:spPr>
          <a:xfrm flipH="1">
            <a:off x="8272000" y="1310825"/>
            <a:ext cx="561900" cy="5100"/>
          </a:xfrm>
          <a:prstGeom prst="straightConnector1">
            <a:avLst/>
          </a:prstGeom>
          <a:noFill/>
          <a:ln cap="flat" cmpd="sng" w="19050">
            <a:solidFill>
              <a:srgbClr val="38761D"/>
            </a:solidFill>
            <a:prstDash val="solid"/>
            <a:round/>
            <a:headEnd len="sm" w="sm" type="none"/>
            <a:tailEnd len="sm" w="sm" type="none"/>
          </a:ln>
        </p:spPr>
      </p:cxnSp>
      <p:cxnSp>
        <p:nvCxnSpPr>
          <p:cNvPr id="159" name="Google Shape;159;g105aa1dcd17_0_352"/>
          <p:cNvCxnSpPr>
            <a:stCxn id="155" idx="1"/>
            <a:endCxn id="157" idx="0"/>
          </p:cNvCxnSpPr>
          <p:nvPr/>
        </p:nvCxnSpPr>
        <p:spPr>
          <a:xfrm flipH="1">
            <a:off x="8255500" y="761500"/>
            <a:ext cx="578400" cy="1353000"/>
          </a:xfrm>
          <a:prstGeom prst="bentConnector2">
            <a:avLst/>
          </a:prstGeom>
          <a:noFill/>
          <a:ln cap="flat" cmpd="sng" w="19050">
            <a:solidFill>
              <a:srgbClr val="38761D"/>
            </a:solidFill>
            <a:prstDash val="solid"/>
            <a:round/>
            <a:headEnd len="sm" w="sm" type="none"/>
            <a:tailEnd len="sm" w="sm" type="none"/>
          </a:ln>
        </p:spPr>
      </p:cxnSp>
      <p:cxnSp>
        <p:nvCxnSpPr>
          <p:cNvPr id="160" name="Google Shape;160;g105aa1dcd17_0_352"/>
          <p:cNvCxnSpPr>
            <a:stCxn id="161" idx="3"/>
            <a:endCxn id="161" idx="3"/>
          </p:cNvCxnSpPr>
          <p:nvPr/>
        </p:nvCxnSpPr>
        <p:spPr>
          <a:xfrm>
            <a:off x="7436988" y="2367788"/>
            <a:ext cx="600" cy="600"/>
          </a:xfrm>
          <a:prstGeom prst="bentConnector3">
            <a:avLst>
              <a:gd fmla="val 58564583" name="adj1"/>
            </a:avLst>
          </a:prstGeom>
          <a:noFill/>
          <a:ln cap="flat" cmpd="sng" w="19050">
            <a:solidFill>
              <a:srgbClr val="1155CC"/>
            </a:solidFill>
            <a:prstDash val="solid"/>
            <a:round/>
            <a:headEnd len="sm" w="sm" type="none"/>
            <a:tailEnd len="med" w="med" type="stealth"/>
          </a:ln>
        </p:spPr>
      </p:cxnSp>
      <p:sp>
        <p:nvSpPr>
          <p:cNvPr id="162" name="Google Shape;162;g105aa1dcd17_0_352"/>
          <p:cNvSpPr/>
          <p:nvPr/>
        </p:nvSpPr>
        <p:spPr>
          <a:xfrm>
            <a:off x="666450" y="3301750"/>
            <a:ext cx="1065000" cy="554400"/>
          </a:xfrm>
          <a:prstGeom prst="cube">
            <a:avLst>
              <a:gd fmla="val 25000" name="adj"/>
            </a:avLst>
          </a:prstGeom>
          <a:solidFill>
            <a:srgbClr val="EA9999"/>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000" u="none" cap="none" strike="noStrike">
                <a:solidFill>
                  <a:srgbClr val="000000"/>
                </a:solidFill>
                <a:latin typeface="Arial"/>
                <a:ea typeface="Arial"/>
                <a:cs typeface="Arial"/>
                <a:sym typeface="Arial"/>
              </a:rPr>
              <a:t>Kafka-mongodb-sink-connector</a:t>
            </a:r>
            <a:endParaRPr b="0" i="0" sz="1000" u="none" cap="none" strike="noStrike">
              <a:solidFill>
                <a:srgbClr val="000000"/>
              </a:solidFill>
              <a:latin typeface="Arial"/>
              <a:ea typeface="Arial"/>
              <a:cs typeface="Arial"/>
              <a:sym typeface="Arial"/>
            </a:endParaRPr>
          </a:p>
        </p:txBody>
      </p:sp>
      <p:sp>
        <p:nvSpPr>
          <p:cNvPr id="163" name="Google Shape;163;g105aa1dcd17_0_352"/>
          <p:cNvSpPr/>
          <p:nvPr/>
        </p:nvSpPr>
        <p:spPr>
          <a:xfrm>
            <a:off x="6288750" y="3847850"/>
            <a:ext cx="3993300" cy="2744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g105aa1dcd17_0_352"/>
          <p:cNvSpPr txBox="1"/>
          <p:nvPr/>
        </p:nvSpPr>
        <p:spPr>
          <a:xfrm>
            <a:off x="8153563" y="6192050"/>
            <a:ext cx="15480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Edge </a:t>
            </a:r>
            <a:r>
              <a:rPr lang="en-US" sz="1100"/>
              <a:t>Cloud</a:t>
            </a:r>
            <a:r>
              <a:rPr b="0" i="0" lang="en-US" sz="1100" u="none" cap="none" strike="noStrike">
                <a:solidFill>
                  <a:srgbClr val="000000"/>
                </a:solidFill>
                <a:latin typeface="Arial"/>
                <a:ea typeface="Arial"/>
                <a:cs typeface="Arial"/>
                <a:sym typeface="Arial"/>
              </a:rPr>
              <a:t> </a:t>
            </a:r>
            <a:r>
              <a:rPr lang="en-US" sz="1100"/>
              <a:t>2</a:t>
            </a:r>
            <a:endParaRPr b="0" i="0" sz="1100" u="none" cap="none" strike="noStrike">
              <a:solidFill>
                <a:srgbClr val="000000"/>
              </a:solidFill>
              <a:latin typeface="Arial"/>
              <a:ea typeface="Arial"/>
              <a:cs typeface="Arial"/>
              <a:sym typeface="Arial"/>
            </a:endParaRPr>
          </a:p>
        </p:txBody>
      </p:sp>
      <p:sp>
        <p:nvSpPr>
          <p:cNvPr id="165" name="Google Shape;165;g105aa1dcd17_0_352"/>
          <p:cNvSpPr/>
          <p:nvPr/>
        </p:nvSpPr>
        <p:spPr>
          <a:xfrm>
            <a:off x="8918575" y="4103200"/>
            <a:ext cx="979500" cy="355200"/>
          </a:xfrm>
          <a:prstGeom prst="roundRect">
            <a:avLst>
              <a:gd fmla="val 16667" name="adj"/>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cadvisor</a:t>
            </a:r>
            <a:endParaRPr b="0" i="0" sz="800" u="none" cap="none" strike="noStrike">
              <a:solidFill>
                <a:srgbClr val="000000"/>
              </a:solidFill>
              <a:latin typeface="Arial"/>
              <a:ea typeface="Arial"/>
              <a:cs typeface="Arial"/>
              <a:sym typeface="Arial"/>
            </a:endParaRPr>
          </a:p>
        </p:txBody>
      </p:sp>
      <p:sp>
        <p:nvSpPr>
          <p:cNvPr id="166" name="Google Shape;166;g105aa1dcd17_0_352"/>
          <p:cNvSpPr/>
          <p:nvPr/>
        </p:nvSpPr>
        <p:spPr>
          <a:xfrm>
            <a:off x="8918575" y="4576325"/>
            <a:ext cx="979500" cy="355200"/>
          </a:xfrm>
          <a:prstGeom prst="roundRect">
            <a:avLst>
              <a:gd fmla="val 16667" name="adj"/>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Node exporter</a:t>
            </a:r>
            <a:endParaRPr b="0" i="0" sz="800" u="none" cap="none" strike="noStrike">
              <a:solidFill>
                <a:srgbClr val="000000"/>
              </a:solidFill>
              <a:latin typeface="Arial"/>
              <a:ea typeface="Arial"/>
              <a:cs typeface="Arial"/>
              <a:sym typeface="Arial"/>
            </a:endParaRPr>
          </a:p>
        </p:txBody>
      </p:sp>
      <p:sp>
        <p:nvSpPr>
          <p:cNvPr id="167" name="Google Shape;167;g105aa1dcd17_0_352"/>
          <p:cNvSpPr/>
          <p:nvPr/>
        </p:nvSpPr>
        <p:spPr>
          <a:xfrm>
            <a:off x="7844025" y="5417313"/>
            <a:ext cx="992400" cy="533100"/>
          </a:xfrm>
          <a:prstGeom prst="roundRect">
            <a:avLst>
              <a:gd fmla="val 16667" name="adj"/>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Prometheus</a:t>
            </a:r>
            <a:endParaRPr b="0" i="0" sz="1100" u="none" cap="none" strike="noStrike">
              <a:solidFill>
                <a:srgbClr val="000000"/>
              </a:solidFill>
              <a:latin typeface="Arial"/>
              <a:ea typeface="Arial"/>
              <a:cs typeface="Arial"/>
              <a:sym typeface="Arial"/>
            </a:endParaRPr>
          </a:p>
        </p:txBody>
      </p:sp>
      <p:cxnSp>
        <p:nvCxnSpPr>
          <p:cNvPr id="168" name="Google Shape;168;g105aa1dcd17_0_352"/>
          <p:cNvCxnSpPr>
            <a:stCxn id="166" idx="1"/>
          </p:cNvCxnSpPr>
          <p:nvPr/>
        </p:nvCxnSpPr>
        <p:spPr>
          <a:xfrm flipH="1">
            <a:off x="8356675" y="4753925"/>
            <a:ext cx="561900" cy="5100"/>
          </a:xfrm>
          <a:prstGeom prst="straightConnector1">
            <a:avLst/>
          </a:prstGeom>
          <a:noFill/>
          <a:ln cap="flat" cmpd="sng" w="19050">
            <a:solidFill>
              <a:srgbClr val="38761D"/>
            </a:solidFill>
            <a:prstDash val="solid"/>
            <a:round/>
            <a:headEnd len="sm" w="sm" type="none"/>
            <a:tailEnd len="sm" w="sm" type="none"/>
          </a:ln>
        </p:spPr>
      </p:cxnSp>
      <p:cxnSp>
        <p:nvCxnSpPr>
          <p:cNvPr id="169" name="Google Shape;169;g105aa1dcd17_0_352"/>
          <p:cNvCxnSpPr>
            <a:stCxn id="165" idx="1"/>
            <a:endCxn id="167" idx="0"/>
          </p:cNvCxnSpPr>
          <p:nvPr/>
        </p:nvCxnSpPr>
        <p:spPr>
          <a:xfrm flipH="1">
            <a:off x="8340175" y="4280800"/>
            <a:ext cx="578400" cy="1136400"/>
          </a:xfrm>
          <a:prstGeom prst="bentConnector2">
            <a:avLst/>
          </a:prstGeom>
          <a:noFill/>
          <a:ln cap="flat" cmpd="sng" w="19050">
            <a:solidFill>
              <a:srgbClr val="38761D"/>
            </a:solidFill>
            <a:prstDash val="solid"/>
            <a:round/>
            <a:headEnd len="sm" w="sm" type="none"/>
            <a:tailEnd len="sm" w="sm" type="none"/>
          </a:ln>
        </p:spPr>
      </p:cxnSp>
      <p:cxnSp>
        <p:nvCxnSpPr>
          <p:cNvPr id="170" name="Google Shape;170;g105aa1dcd17_0_352"/>
          <p:cNvCxnSpPr>
            <a:stCxn id="167" idx="1"/>
            <a:endCxn id="171" idx="3"/>
          </p:cNvCxnSpPr>
          <p:nvPr/>
        </p:nvCxnSpPr>
        <p:spPr>
          <a:xfrm flipH="1">
            <a:off x="7436925" y="5683863"/>
            <a:ext cx="407100" cy="600"/>
          </a:xfrm>
          <a:prstGeom prst="bentConnector3">
            <a:avLst>
              <a:gd fmla="val 49991" name="adj1"/>
            </a:avLst>
          </a:prstGeom>
          <a:noFill/>
          <a:ln cap="flat" cmpd="sng" w="19050">
            <a:solidFill>
              <a:srgbClr val="1155CC"/>
            </a:solidFill>
            <a:prstDash val="solid"/>
            <a:round/>
            <a:headEnd len="sm" w="sm" type="none"/>
            <a:tailEnd len="med" w="med" type="stealth"/>
          </a:ln>
        </p:spPr>
      </p:cxnSp>
      <p:sp>
        <p:nvSpPr>
          <p:cNvPr id="172" name="Google Shape;172;g105aa1dcd17_0_352"/>
          <p:cNvSpPr/>
          <p:nvPr/>
        </p:nvSpPr>
        <p:spPr>
          <a:xfrm>
            <a:off x="2279575" y="1082238"/>
            <a:ext cx="1444800" cy="355200"/>
          </a:xfrm>
          <a:prstGeom prst="roundRect">
            <a:avLst>
              <a:gd fmla="val 16667" name="adj"/>
            </a:avLst>
          </a:prstGeom>
          <a:solidFill>
            <a:schemeClr val="accent4"/>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BI System 2</a:t>
            </a:r>
            <a:endParaRPr b="0" i="0" sz="1400" u="none" cap="none" strike="noStrike">
              <a:solidFill>
                <a:srgbClr val="000000"/>
              </a:solidFill>
              <a:latin typeface="Arial"/>
              <a:ea typeface="Arial"/>
              <a:cs typeface="Arial"/>
              <a:sym typeface="Arial"/>
            </a:endParaRPr>
          </a:p>
        </p:txBody>
      </p:sp>
      <p:cxnSp>
        <p:nvCxnSpPr>
          <p:cNvPr id="173" name="Google Shape;173;g105aa1dcd17_0_352"/>
          <p:cNvCxnSpPr>
            <a:stCxn id="162" idx="0"/>
            <a:endCxn id="174" idx="3"/>
          </p:cNvCxnSpPr>
          <p:nvPr/>
        </p:nvCxnSpPr>
        <p:spPr>
          <a:xfrm flipH="1" rot="10800000">
            <a:off x="1268250" y="2331250"/>
            <a:ext cx="6900" cy="970500"/>
          </a:xfrm>
          <a:prstGeom prst="straightConnector1">
            <a:avLst/>
          </a:prstGeom>
          <a:noFill/>
          <a:ln cap="flat" cmpd="sng" w="9525">
            <a:solidFill>
              <a:srgbClr val="0000FF"/>
            </a:solidFill>
            <a:prstDash val="solid"/>
            <a:round/>
            <a:headEnd len="sm" w="sm" type="none"/>
            <a:tailEnd len="med" w="med" type="stealth"/>
          </a:ln>
        </p:spPr>
      </p:cxnSp>
      <p:sp>
        <p:nvSpPr>
          <p:cNvPr id="174" name="Google Shape;174;g105aa1dcd17_0_352"/>
          <p:cNvSpPr/>
          <p:nvPr/>
        </p:nvSpPr>
        <p:spPr>
          <a:xfrm>
            <a:off x="833700" y="1847438"/>
            <a:ext cx="1004100" cy="483900"/>
          </a:xfrm>
          <a:prstGeom prst="cube">
            <a:avLst>
              <a:gd fmla="val 25000" name="adj"/>
            </a:avLst>
          </a:prstGeom>
          <a:solidFill>
            <a:srgbClr val="FF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US" sz="1100"/>
              <a:t>MongoDB</a:t>
            </a:r>
            <a:endParaRPr b="0" i="0" sz="1100" u="none" cap="none" strike="noStrike">
              <a:solidFill>
                <a:srgbClr val="000000"/>
              </a:solidFill>
              <a:latin typeface="Arial"/>
              <a:ea typeface="Arial"/>
              <a:cs typeface="Arial"/>
              <a:sym typeface="Arial"/>
            </a:endParaRPr>
          </a:p>
        </p:txBody>
      </p:sp>
      <p:sp>
        <p:nvSpPr>
          <p:cNvPr id="175" name="Google Shape;175;g105aa1dcd17_0_352"/>
          <p:cNvSpPr/>
          <p:nvPr/>
        </p:nvSpPr>
        <p:spPr>
          <a:xfrm>
            <a:off x="549300" y="1073125"/>
            <a:ext cx="1444800" cy="355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a:t>Tableau BI</a:t>
            </a:r>
            <a:endParaRPr b="0" i="0" sz="1400" u="none" cap="none" strike="noStrike">
              <a:solidFill>
                <a:srgbClr val="000000"/>
              </a:solidFill>
              <a:latin typeface="Arial"/>
              <a:ea typeface="Arial"/>
              <a:cs typeface="Arial"/>
              <a:sym typeface="Arial"/>
            </a:endParaRPr>
          </a:p>
        </p:txBody>
      </p:sp>
      <p:cxnSp>
        <p:nvCxnSpPr>
          <p:cNvPr id="176" name="Google Shape;176;g105aa1dcd17_0_352"/>
          <p:cNvCxnSpPr>
            <a:stCxn id="175" idx="2"/>
            <a:endCxn id="174" idx="1"/>
          </p:cNvCxnSpPr>
          <p:nvPr/>
        </p:nvCxnSpPr>
        <p:spPr>
          <a:xfrm>
            <a:off x="1271700" y="1428325"/>
            <a:ext cx="3600" cy="540000"/>
          </a:xfrm>
          <a:prstGeom prst="straightConnector1">
            <a:avLst/>
          </a:prstGeom>
          <a:noFill/>
          <a:ln cap="flat" cmpd="sng" w="9525">
            <a:solidFill>
              <a:srgbClr val="FF0000"/>
            </a:solidFill>
            <a:prstDash val="solid"/>
            <a:round/>
            <a:headEnd len="sm" w="sm" type="none"/>
            <a:tailEnd len="med" w="med" type="stealth"/>
          </a:ln>
        </p:spPr>
      </p:cxnSp>
      <p:sp>
        <p:nvSpPr>
          <p:cNvPr id="177" name="Google Shape;177;g105aa1dcd17_0_352"/>
          <p:cNvSpPr/>
          <p:nvPr/>
        </p:nvSpPr>
        <p:spPr>
          <a:xfrm>
            <a:off x="2336938" y="1865675"/>
            <a:ext cx="1004100" cy="483900"/>
          </a:xfrm>
          <a:prstGeom prst="cube">
            <a:avLst>
              <a:gd fmla="val 25000" name="adj"/>
            </a:avLst>
          </a:prstGeom>
          <a:solidFill>
            <a:srgbClr val="FFFF00"/>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US" sz="1100"/>
              <a:t>Other DB</a:t>
            </a:r>
            <a:endParaRPr b="0" i="0" sz="1100" u="none" cap="none" strike="noStrike">
              <a:solidFill>
                <a:srgbClr val="000000"/>
              </a:solidFill>
              <a:latin typeface="Arial"/>
              <a:ea typeface="Arial"/>
              <a:cs typeface="Arial"/>
              <a:sym typeface="Arial"/>
            </a:endParaRPr>
          </a:p>
        </p:txBody>
      </p:sp>
      <p:cxnSp>
        <p:nvCxnSpPr>
          <p:cNvPr id="178" name="Google Shape;178;g105aa1dcd17_0_352"/>
          <p:cNvCxnSpPr>
            <a:endCxn id="162" idx="3"/>
          </p:cNvCxnSpPr>
          <p:nvPr/>
        </p:nvCxnSpPr>
        <p:spPr>
          <a:xfrm rot="10800000">
            <a:off x="1129650" y="3856150"/>
            <a:ext cx="776400" cy="1155600"/>
          </a:xfrm>
          <a:prstGeom prst="straightConnector1">
            <a:avLst/>
          </a:prstGeom>
          <a:noFill/>
          <a:ln cap="flat" cmpd="sng" w="9525">
            <a:solidFill>
              <a:srgbClr val="0000FF"/>
            </a:solidFill>
            <a:prstDash val="solid"/>
            <a:round/>
            <a:headEnd len="sm" w="sm" type="none"/>
            <a:tailEnd len="med" w="med" type="stealth"/>
          </a:ln>
        </p:spPr>
      </p:cxnSp>
      <p:sp>
        <p:nvSpPr>
          <p:cNvPr id="179" name="Google Shape;179;g105aa1dcd17_0_352"/>
          <p:cNvSpPr/>
          <p:nvPr/>
        </p:nvSpPr>
        <p:spPr>
          <a:xfrm>
            <a:off x="8833900" y="1628325"/>
            <a:ext cx="979500" cy="355200"/>
          </a:xfrm>
          <a:prstGeom prst="roundRect">
            <a:avLst>
              <a:gd fmla="val 16667" name="adj"/>
            </a:avLst>
          </a:prstGeom>
          <a:solidFill>
            <a:srgbClr val="F9CB9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Other Exporter(s)</a:t>
            </a:r>
            <a:endParaRPr b="0" i="0" sz="800" u="none" cap="none" strike="noStrike">
              <a:solidFill>
                <a:srgbClr val="000000"/>
              </a:solidFill>
              <a:latin typeface="Arial"/>
              <a:ea typeface="Arial"/>
              <a:cs typeface="Arial"/>
              <a:sym typeface="Arial"/>
            </a:endParaRPr>
          </a:p>
        </p:txBody>
      </p:sp>
      <p:cxnSp>
        <p:nvCxnSpPr>
          <p:cNvPr id="180" name="Google Shape;180;g105aa1dcd17_0_352"/>
          <p:cNvCxnSpPr/>
          <p:nvPr/>
        </p:nvCxnSpPr>
        <p:spPr>
          <a:xfrm flipH="1">
            <a:off x="8263750" y="1803375"/>
            <a:ext cx="561900" cy="5100"/>
          </a:xfrm>
          <a:prstGeom prst="straightConnector1">
            <a:avLst/>
          </a:prstGeom>
          <a:noFill/>
          <a:ln cap="flat" cmpd="sng" w="19050">
            <a:solidFill>
              <a:srgbClr val="38761D"/>
            </a:solidFill>
            <a:prstDash val="dash"/>
            <a:round/>
            <a:headEnd len="sm" w="sm" type="none"/>
            <a:tailEnd len="sm" w="sm" type="none"/>
          </a:ln>
        </p:spPr>
      </p:cxnSp>
      <p:sp>
        <p:nvSpPr>
          <p:cNvPr id="181" name="Google Shape;181;g105aa1dcd17_0_352"/>
          <p:cNvSpPr/>
          <p:nvPr/>
        </p:nvSpPr>
        <p:spPr>
          <a:xfrm>
            <a:off x="8926825" y="5034925"/>
            <a:ext cx="979500" cy="355200"/>
          </a:xfrm>
          <a:prstGeom prst="roundRect">
            <a:avLst>
              <a:gd fmla="val 16667" name="adj"/>
            </a:avLst>
          </a:prstGeom>
          <a:solidFill>
            <a:srgbClr val="F9CB9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Other Exporter(s)</a:t>
            </a:r>
            <a:endParaRPr b="0" i="0" sz="1100" u="none" cap="none" strike="noStrike">
              <a:solidFill>
                <a:srgbClr val="000000"/>
              </a:solidFill>
              <a:latin typeface="Arial"/>
              <a:ea typeface="Arial"/>
              <a:cs typeface="Arial"/>
              <a:sym typeface="Arial"/>
            </a:endParaRPr>
          </a:p>
        </p:txBody>
      </p:sp>
      <p:cxnSp>
        <p:nvCxnSpPr>
          <p:cNvPr id="182" name="Google Shape;182;g105aa1dcd17_0_352"/>
          <p:cNvCxnSpPr/>
          <p:nvPr/>
        </p:nvCxnSpPr>
        <p:spPr>
          <a:xfrm flipH="1">
            <a:off x="8356675" y="5209975"/>
            <a:ext cx="561900" cy="5100"/>
          </a:xfrm>
          <a:prstGeom prst="straightConnector1">
            <a:avLst/>
          </a:prstGeom>
          <a:noFill/>
          <a:ln cap="flat" cmpd="sng" w="19050">
            <a:solidFill>
              <a:srgbClr val="38761D"/>
            </a:solidFill>
            <a:prstDash val="dash"/>
            <a:round/>
            <a:headEnd len="sm" w="sm" type="none"/>
            <a:tailEnd len="sm" w="sm" type="none"/>
          </a:ln>
        </p:spPr>
      </p:cxnSp>
      <p:sp>
        <p:nvSpPr>
          <p:cNvPr id="183" name="Google Shape;183;g105aa1dcd17_0_352"/>
          <p:cNvSpPr/>
          <p:nvPr/>
        </p:nvSpPr>
        <p:spPr>
          <a:xfrm>
            <a:off x="812775" y="6322475"/>
            <a:ext cx="2015100" cy="355200"/>
          </a:xfrm>
          <a:prstGeom prst="roundRect">
            <a:avLst>
              <a:gd fmla="val 16667" name="adj"/>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Open source Components</a:t>
            </a:r>
            <a:endParaRPr b="0" i="0" sz="800" u="none" cap="none" strike="noStrike">
              <a:solidFill>
                <a:srgbClr val="000000"/>
              </a:solidFill>
              <a:latin typeface="Arial"/>
              <a:ea typeface="Arial"/>
              <a:cs typeface="Arial"/>
              <a:sym typeface="Arial"/>
            </a:endParaRPr>
          </a:p>
        </p:txBody>
      </p:sp>
      <p:sp>
        <p:nvSpPr>
          <p:cNvPr id="184" name="Google Shape;184;g105aa1dcd17_0_352"/>
          <p:cNvSpPr/>
          <p:nvPr/>
        </p:nvSpPr>
        <p:spPr>
          <a:xfrm>
            <a:off x="3002491" y="6322475"/>
            <a:ext cx="1689000" cy="355200"/>
          </a:xfrm>
          <a:prstGeom prst="round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External</a:t>
            </a:r>
            <a:endParaRPr b="0" i="0" sz="800" u="none" cap="none" strike="noStrike">
              <a:solidFill>
                <a:srgbClr val="000000"/>
              </a:solidFill>
              <a:latin typeface="Arial"/>
              <a:ea typeface="Arial"/>
              <a:cs typeface="Arial"/>
              <a:sym typeface="Arial"/>
            </a:endParaRPr>
          </a:p>
        </p:txBody>
      </p:sp>
      <p:cxnSp>
        <p:nvCxnSpPr>
          <p:cNvPr id="185" name="Google Shape;185;g105aa1dcd17_0_352"/>
          <p:cNvCxnSpPr/>
          <p:nvPr/>
        </p:nvCxnSpPr>
        <p:spPr>
          <a:xfrm flipH="1">
            <a:off x="2756775" y="1460925"/>
            <a:ext cx="600" cy="576300"/>
          </a:xfrm>
          <a:prstGeom prst="straightConnector1">
            <a:avLst/>
          </a:prstGeom>
          <a:noFill/>
          <a:ln cap="flat" cmpd="sng" w="9525">
            <a:solidFill>
              <a:srgbClr val="FF0000"/>
            </a:solidFill>
            <a:prstDash val="dash"/>
            <a:round/>
            <a:headEnd len="sm" w="sm" type="none"/>
            <a:tailEnd len="med" w="med" type="stealth"/>
          </a:ln>
        </p:spPr>
      </p:cxnSp>
      <p:cxnSp>
        <p:nvCxnSpPr>
          <p:cNvPr id="186" name="Google Shape;186;g105aa1dcd17_0_352"/>
          <p:cNvCxnSpPr>
            <a:stCxn id="187" idx="0"/>
            <a:endCxn id="177" idx="3"/>
          </p:cNvCxnSpPr>
          <p:nvPr/>
        </p:nvCxnSpPr>
        <p:spPr>
          <a:xfrm rot="10800000">
            <a:off x="2778400" y="2349550"/>
            <a:ext cx="17100" cy="952200"/>
          </a:xfrm>
          <a:prstGeom prst="straightConnector1">
            <a:avLst/>
          </a:prstGeom>
          <a:noFill/>
          <a:ln cap="flat" cmpd="sng" w="9525">
            <a:solidFill>
              <a:srgbClr val="0000FF"/>
            </a:solidFill>
            <a:prstDash val="dash"/>
            <a:round/>
            <a:headEnd len="sm" w="sm" type="none"/>
            <a:tailEnd len="med" w="med" type="stealth"/>
          </a:ln>
        </p:spPr>
      </p:cxnSp>
      <p:sp>
        <p:nvSpPr>
          <p:cNvPr id="188" name="Google Shape;188;g105aa1dcd17_0_352"/>
          <p:cNvSpPr/>
          <p:nvPr/>
        </p:nvSpPr>
        <p:spPr>
          <a:xfrm>
            <a:off x="1438600" y="5034500"/>
            <a:ext cx="1857300" cy="483900"/>
          </a:xfrm>
          <a:prstGeom prst="cube">
            <a:avLst>
              <a:gd fmla="val 25000" name="adj"/>
            </a:avLst>
          </a:prstGeom>
          <a:solidFill>
            <a:srgbClr val="EA9999"/>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US" sz="1000"/>
              <a:t>Kafka</a:t>
            </a:r>
            <a:endParaRPr sz="1000"/>
          </a:p>
        </p:txBody>
      </p:sp>
      <p:sp>
        <p:nvSpPr>
          <p:cNvPr id="161" name="Google Shape;161;g105aa1dcd17_0_352"/>
          <p:cNvSpPr/>
          <p:nvPr/>
        </p:nvSpPr>
        <p:spPr>
          <a:xfrm>
            <a:off x="6377988" y="2183138"/>
            <a:ext cx="1059000" cy="369300"/>
          </a:xfrm>
          <a:prstGeom prst="roundRect">
            <a:avLst>
              <a:gd fmla="val 16667" name="adj"/>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Kafka-prometheus-adapter</a:t>
            </a:r>
            <a:endParaRPr b="0" i="0" sz="1000" u="none" cap="none" strike="noStrike">
              <a:solidFill>
                <a:srgbClr val="000000"/>
              </a:solidFill>
              <a:latin typeface="Arial"/>
              <a:ea typeface="Arial"/>
              <a:cs typeface="Arial"/>
              <a:sym typeface="Arial"/>
            </a:endParaRPr>
          </a:p>
        </p:txBody>
      </p:sp>
      <p:sp>
        <p:nvSpPr>
          <p:cNvPr id="171" name="Google Shape;171;g105aa1dcd17_0_352"/>
          <p:cNvSpPr/>
          <p:nvPr/>
        </p:nvSpPr>
        <p:spPr>
          <a:xfrm>
            <a:off x="6378000" y="5499213"/>
            <a:ext cx="1059000" cy="369300"/>
          </a:xfrm>
          <a:prstGeom prst="roundRect">
            <a:avLst>
              <a:gd fmla="val 16667" name="adj"/>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Kafka-prometheus-adapter</a:t>
            </a:r>
            <a:endParaRPr b="0" i="0" sz="1000" u="none" cap="none" strike="noStrike">
              <a:solidFill>
                <a:srgbClr val="000000"/>
              </a:solidFill>
              <a:latin typeface="Arial"/>
              <a:ea typeface="Arial"/>
              <a:cs typeface="Arial"/>
              <a:sym typeface="Arial"/>
            </a:endParaRPr>
          </a:p>
        </p:txBody>
      </p:sp>
      <p:sp>
        <p:nvSpPr>
          <p:cNvPr id="187" name="Google Shape;187;g105aa1dcd17_0_352"/>
          <p:cNvSpPr/>
          <p:nvPr/>
        </p:nvSpPr>
        <p:spPr>
          <a:xfrm>
            <a:off x="2156500" y="3301750"/>
            <a:ext cx="1139400" cy="554400"/>
          </a:xfrm>
          <a:prstGeom prst="cube">
            <a:avLst>
              <a:gd fmla="val 25000" name="adj"/>
            </a:avLst>
          </a:prstGeom>
          <a:solidFill>
            <a:srgbClr val="EA9999"/>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000" u="none" cap="none" strike="noStrike">
                <a:solidFill>
                  <a:srgbClr val="000000"/>
                </a:solidFill>
                <a:latin typeface="Arial"/>
                <a:ea typeface="Arial"/>
                <a:cs typeface="Arial"/>
                <a:sym typeface="Arial"/>
              </a:rPr>
              <a:t>Kafka-other-sink-connector</a:t>
            </a:r>
            <a:endParaRPr b="0" i="0" sz="1000" u="none" cap="none" strike="noStrike">
              <a:solidFill>
                <a:srgbClr val="000000"/>
              </a:solidFill>
              <a:latin typeface="Arial"/>
              <a:ea typeface="Arial"/>
              <a:cs typeface="Arial"/>
              <a:sym typeface="Arial"/>
            </a:endParaRPr>
          </a:p>
        </p:txBody>
      </p:sp>
      <p:cxnSp>
        <p:nvCxnSpPr>
          <p:cNvPr id="189" name="Google Shape;189;g105aa1dcd17_0_352"/>
          <p:cNvCxnSpPr/>
          <p:nvPr/>
        </p:nvCxnSpPr>
        <p:spPr>
          <a:xfrm flipH="1" rot="10800000">
            <a:off x="1905975" y="3856125"/>
            <a:ext cx="674700" cy="1165200"/>
          </a:xfrm>
          <a:prstGeom prst="straightConnector1">
            <a:avLst/>
          </a:prstGeom>
          <a:noFill/>
          <a:ln cap="flat" cmpd="sng" w="9525">
            <a:solidFill>
              <a:srgbClr val="0000FF"/>
            </a:solidFill>
            <a:prstDash val="solid"/>
            <a:round/>
            <a:headEnd len="sm" w="sm" type="none"/>
            <a:tailEnd len="med" w="med" type="stealth"/>
          </a:ln>
        </p:spPr>
      </p:cxnSp>
      <p:sp>
        <p:nvSpPr>
          <p:cNvPr id="190" name="Google Shape;190;g105aa1dcd17_0_352"/>
          <p:cNvSpPr/>
          <p:nvPr/>
        </p:nvSpPr>
        <p:spPr>
          <a:xfrm>
            <a:off x="3865013" y="4003600"/>
            <a:ext cx="1139400" cy="554400"/>
          </a:xfrm>
          <a:prstGeom prst="cube">
            <a:avLst>
              <a:gd fmla="val 25000" name="adj"/>
            </a:avLst>
          </a:prstGeom>
          <a:solidFill>
            <a:srgbClr val="B6D7A8"/>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a:t>MECM </a:t>
            </a:r>
            <a:r>
              <a:rPr b="0" i="0" lang="en-US" sz="1400" u="none" cap="none" strike="noStrike">
                <a:solidFill>
                  <a:srgbClr val="000000"/>
                </a:solidFill>
                <a:latin typeface="Arial"/>
                <a:ea typeface="Arial"/>
                <a:cs typeface="Arial"/>
                <a:sym typeface="Arial"/>
              </a:rPr>
              <a:t>Inventory</a:t>
            </a:r>
            <a:endParaRPr b="0" i="0" sz="1400" u="none" cap="none" strike="noStrike">
              <a:solidFill>
                <a:srgbClr val="000000"/>
              </a:solidFill>
              <a:latin typeface="Arial"/>
              <a:ea typeface="Arial"/>
              <a:cs typeface="Arial"/>
              <a:sym typeface="Arial"/>
            </a:endParaRPr>
          </a:p>
        </p:txBody>
      </p:sp>
      <p:cxnSp>
        <p:nvCxnSpPr>
          <p:cNvPr id="191" name="Google Shape;191;g105aa1dcd17_0_352"/>
          <p:cNvCxnSpPr>
            <a:stCxn id="190" idx="2"/>
            <a:endCxn id="192" idx="3"/>
          </p:cNvCxnSpPr>
          <p:nvPr/>
        </p:nvCxnSpPr>
        <p:spPr>
          <a:xfrm rot="10800000">
            <a:off x="3614513" y="4346800"/>
            <a:ext cx="250500" cy="3300"/>
          </a:xfrm>
          <a:prstGeom prst="straightConnector1">
            <a:avLst/>
          </a:prstGeom>
          <a:noFill/>
          <a:ln cap="flat" cmpd="sng" w="9525">
            <a:solidFill>
              <a:srgbClr val="0000FF"/>
            </a:solidFill>
            <a:prstDash val="solid"/>
            <a:round/>
            <a:headEnd len="sm" w="sm" type="none"/>
            <a:tailEnd len="med" w="med" type="stealth"/>
          </a:ln>
        </p:spPr>
      </p:cxnSp>
      <p:sp>
        <p:nvSpPr>
          <p:cNvPr id="192" name="Google Shape;192;g105aa1dcd17_0_352"/>
          <p:cNvSpPr/>
          <p:nvPr/>
        </p:nvSpPr>
        <p:spPr>
          <a:xfrm>
            <a:off x="2475100" y="4052825"/>
            <a:ext cx="1139400" cy="587700"/>
          </a:xfrm>
          <a:prstGeom prst="roundRect">
            <a:avLst>
              <a:gd fmla="val 16667" name="adj"/>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Kafka-postgres-source-connector</a:t>
            </a:r>
            <a:endParaRPr b="0" i="0" sz="1000" u="none" cap="none" strike="noStrike">
              <a:solidFill>
                <a:srgbClr val="000000"/>
              </a:solidFill>
              <a:latin typeface="Arial"/>
              <a:ea typeface="Arial"/>
              <a:cs typeface="Arial"/>
              <a:sym typeface="Arial"/>
            </a:endParaRPr>
          </a:p>
        </p:txBody>
      </p:sp>
      <p:cxnSp>
        <p:nvCxnSpPr>
          <p:cNvPr id="193" name="Google Shape;193;g105aa1dcd17_0_352"/>
          <p:cNvCxnSpPr>
            <a:stCxn id="192" idx="2"/>
          </p:cNvCxnSpPr>
          <p:nvPr/>
        </p:nvCxnSpPr>
        <p:spPr>
          <a:xfrm flipH="1">
            <a:off x="3017200" y="4640525"/>
            <a:ext cx="27600" cy="587700"/>
          </a:xfrm>
          <a:prstGeom prst="straightConnector1">
            <a:avLst/>
          </a:prstGeom>
          <a:noFill/>
          <a:ln cap="flat" cmpd="sng" w="9525">
            <a:solidFill>
              <a:srgbClr val="0000FF"/>
            </a:solidFill>
            <a:prstDash val="solid"/>
            <a:round/>
            <a:headEnd len="sm" w="sm" type="none"/>
            <a:tailEnd len="med" w="med" type="stealth"/>
          </a:ln>
        </p:spPr>
      </p:cxnSp>
      <p:sp>
        <p:nvSpPr>
          <p:cNvPr id="194" name="Google Shape;194;g105aa1dcd17_0_352"/>
          <p:cNvSpPr txBox="1"/>
          <p:nvPr/>
        </p:nvSpPr>
        <p:spPr>
          <a:xfrm>
            <a:off x="3546875" y="2786150"/>
            <a:ext cx="1444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BI Integrator - Exporters</a:t>
            </a:r>
            <a:endParaRPr b="1" i="0" sz="1400" u="none" cap="none" strike="noStrike">
              <a:solidFill>
                <a:srgbClr val="000000"/>
              </a:solidFill>
              <a:latin typeface="Arial"/>
              <a:ea typeface="Arial"/>
              <a:cs typeface="Arial"/>
              <a:sym typeface="Arial"/>
            </a:endParaRPr>
          </a:p>
        </p:txBody>
      </p:sp>
      <p:sp>
        <p:nvSpPr>
          <p:cNvPr id="195" name="Google Shape;195;g105aa1dcd17_0_352"/>
          <p:cNvSpPr txBox="1"/>
          <p:nvPr/>
        </p:nvSpPr>
        <p:spPr>
          <a:xfrm>
            <a:off x="7015175" y="271550"/>
            <a:ext cx="201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Collectors at Edge</a:t>
            </a:r>
            <a:endParaRPr b="1" i="0" sz="1400" u="none" cap="none" strike="noStrike">
              <a:solidFill>
                <a:srgbClr val="000000"/>
              </a:solidFill>
              <a:latin typeface="Arial"/>
              <a:ea typeface="Arial"/>
              <a:cs typeface="Arial"/>
              <a:sym typeface="Arial"/>
            </a:endParaRPr>
          </a:p>
        </p:txBody>
      </p:sp>
      <p:cxnSp>
        <p:nvCxnSpPr>
          <p:cNvPr id="196" name="Google Shape;196;g105aa1dcd17_0_352"/>
          <p:cNvCxnSpPr>
            <a:stCxn id="161" idx="1"/>
            <a:endCxn id="188" idx="5"/>
          </p:cNvCxnSpPr>
          <p:nvPr/>
        </p:nvCxnSpPr>
        <p:spPr>
          <a:xfrm flipH="1">
            <a:off x="3295788" y="2367788"/>
            <a:ext cx="3082200" cy="2848200"/>
          </a:xfrm>
          <a:prstGeom prst="bentConnector3">
            <a:avLst>
              <a:gd fmla="val 20788" name="adj1"/>
            </a:avLst>
          </a:prstGeom>
          <a:noFill/>
          <a:ln cap="flat" cmpd="sng" w="19050">
            <a:solidFill>
              <a:srgbClr val="1155CC"/>
            </a:solidFill>
            <a:prstDash val="solid"/>
            <a:round/>
            <a:headEnd len="sm" w="sm" type="none"/>
            <a:tailEnd len="med" w="med" type="stealth"/>
          </a:ln>
        </p:spPr>
      </p:cxnSp>
      <p:cxnSp>
        <p:nvCxnSpPr>
          <p:cNvPr id="197" name="Google Shape;197;g105aa1dcd17_0_352"/>
          <p:cNvCxnSpPr>
            <a:stCxn id="171" idx="1"/>
          </p:cNvCxnSpPr>
          <p:nvPr/>
        </p:nvCxnSpPr>
        <p:spPr>
          <a:xfrm rot="10800000">
            <a:off x="5118000" y="5214963"/>
            <a:ext cx="1260000" cy="468900"/>
          </a:xfrm>
          <a:prstGeom prst="bentConnector3">
            <a:avLst>
              <a:gd fmla="val 50000" name="adj1"/>
            </a:avLst>
          </a:prstGeom>
          <a:noFill/>
          <a:ln cap="flat" cmpd="sng" w="19050">
            <a:solidFill>
              <a:srgbClr val="1155CC"/>
            </a:solidFill>
            <a:prstDash val="solid"/>
            <a:round/>
            <a:headEnd len="sm" w="sm" type="none"/>
            <a:tailEnd len="med" w="med" type="none"/>
          </a:ln>
        </p:spPr>
      </p:cxnSp>
      <p:sp>
        <p:nvSpPr>
          <p:cNvPr id="198" name="Google Shape;198;g105aa1dcd17_0_352"/>
          <p:cNvSpPr txBox="1"/>
          <p:nvPr/>
        </p:nvSpPr>
        <p:spPr>
          <a:xfrm>
            <a:off x="7015175" y="3852950"/>
            <a:ext cx="201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Collectors at Edge</a:t>
            </a:r>
            <a:endParaRPr b="1" i="0" sz="1400" u="none" cap="none" strike="noStrike">
              <a:solidFill>
                <a:srgbClr val="000000"/>
              </a:solidFill>
              <a:latin typeface="Arial"/>
              <a:ea typeface="Arial"/>
              <a:cs typeface="Arial"/>
              <a:sym typeface="Arial"/>
            </a:endParaRPr>
          </a:p>
        </p:txBody>
      </p:sp>
      <p:pic>
        <p:nvPicPr>
          <p:cNvPr descr="EdgeGallery · GitHub" id="199" name="Google Shape;199;g105aa1dcd17_0_352"/>
          <p:cNvPicPr preferRelativeResize="0"/>
          <p:nvPr/>
        </p:nvPicPr>
        <p:blipFill rotWithShape="1">
          <a:blip r:embed="rId3">
            <a:alphaModFix/>
          </a:blip>
          <a:srcRect b="5805" l="12248" r="12512" t="6228"/>
          <a:stretch/>
        </p:blipFill>
        <p:spPr>
          <a:xfrm>
            <a:off x="6489126" y="525026"/>
            <a:ext cx="476587" cy="557227"/>
          </a:xfrm>
          <a:prstGeom prst="rect">
            <a:avLst/>
          </a:prstGeom>
          <a:noFill/>
          <a:ln>
            <a:noFill/>
          </a:ln>
        </p:spPr>
      </p:pic>
      <p:pic>
        <p:nvPicPr>
          <p:cNvPr descr="EdgeGallery · GitHub" id="200" name="Google Shape;200;g105aa1dcd17_0_352"/>
          <p:cNvPicPr preferRelativeResize="0"/>
          <p:nvPr/>
        </p:nvPicPr>
        <p:blipFill rotWithShape="1">
          <a:blip r:embed="rId3">
            <a:alphaModFix/>
          </a:blip>
          <a:srcRect b="5805" l="12248" r="12512" t="6228"/>
          <a:stretch/>
        </p:blipFill>
        <p:spPr>
          <a:xfrm>
            <a:off x="9616888" y="5868526"/>
            <a:ext cx="476587" cy="557227"/>
          </a:xfrm>
          <a:prstGeom prst="rect">
            <a:avLst/>
          </a:prstGeom>
          <a:noFill/>
          <a:ln>
            <a:noFill/>
          </a:ln>
        </p:spPr>
      </p:pic>
      <p:pic>
        <p:nvPicPr>
          <p:cNvPr descr="EdgeGallery · GitHub" id="201" name="Google Shape;201;g105aa1dcd17_0_352"/>
          <p:cNvPicPr preferRelativeResize="0"/>
          <p:nvPr/>
        </p:nvPicPr>
        <p:blipFill rotWithShape="1">
          <a:blip r:embed="rId3">
            <a:alphaModFix/>
          </a:blip>
          <a:srcRect b="5805" l="12248" r="12512" t="6228"/>
          <a:stretch/>
        </p:blipFill>
        <p:spPr>
          <a:xfrm>
            <a:off x="4285363" y="5405564"/>
            <a:ext cx="476587" cy="5572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g1121be7f3eb_0_11"/>
          <p:cNvPicPr preferRelativeResize="0"/>
          <p:nvPr/>
        </p:nvPicPr>
        <p:blipFill>
          <a:blip r:embed="rId3">
            <a:alphaModFix/>
          </a:blip>
          <a:stretch>
            <a:fillRect/>
          </a:stretch>
        </p:blipFill>
        <p:spPr>
          <a:xfrm>
            <a:off x="99975" y="1951975"/>
            <a:ext cx="1768200" cy="1536168"/>
          </a:xfrm>
          <a:prstGeom prst="rect">
            <a:avLst/>
          </a:prstGeom>
          <a:noFill/>
          <a:ln cap="flat" cmpd="sng" w="9525">
            <a:solidFill>
              <a:srgbClr val="0000FF"/>
            </a:solidFill>
            <a:prstDash val="solid"/>
            <a:round/>
            <a:headEnd len="sm" w="sm" type="none"/>
            <a:tailEnd len="sm" w="sm" type="none"/>
          </a:ln>
        </p:spPr>
      </p:pic>
      <p:pic>
        <p:nvPicPr>
          <p:cNvPr id="208" name="Google Shape;208;g1121be7f3eb_0_11"/>
          <p:cNvPicPr preferRelativeResize="0"/>
          <p:nvPr/>
        </p:nvPicPr>
        <p:blipFill>
          <a:blip r:embed="rId4">
            <a:alphaModFix/>
          </a:blip>
          <a:stretch>
            <a:fillRect/>
          </a:stretch>
        </p:blipFill>
        <p:spPr>
          <a:xfrm>
            <a:off x="6519784" y="1806822"/>
            <a:ext cx="1681940" cy="1891050"/>
          </a:xfrm>
          <a:prstGeom prst="rect">
            <a:avLst/>
          </a:prstGeom>
          <a:noFill/>
          <a:ln>
            <a:noFill/>
          </a:ln>
        </p:spPr>
      </p:pic>
      <p:pic>
        <p:nvPicPr>
          <p:cNvPr id="209" name="Google Shape;209;g1121be7f3eb_0_11"/>
          <p:cNvPicPr preferRelativeResize="0"/>
          <p:nvPr/>
        </p:nvPicPr>
        <p:blipFill>
          <a:blip r:embed="rId5">
            <a:alphaModFix/>
          </a:blip>
          <a:stretch>
            <a:fillRect/>
          </a:stretch>
        </p:blipFill>
        <p:spPr>
          <a:xfrm>
            <a:off x="3636338" y="2209685"/>
            <a:ext cx="1201325" cy="1225125"/>
          </a:xfrm>
          <a:prstGeom prst="rect">
            <a:avLst/>
          </a:prstGeom>
          <a:noFill/>
          <a:ln>
            <a:noFill/>
          </a:ln>
        </p:spPr>
      </p:pic>
      <p:sp>
        <p:nvSpPr>
          <p:cNvPr id="210" name="Google Shape;210;g1121be7f3eb_0_11"/>
          <p:cNvSpPr/>
          <p:nvPr/>
        </p:nvSpPr>
        <p:spPr>
          <a:xfrm>
            <a:off x="1868175" y="2572350"/>
            <a:ext cx="1768200" cy="360000"/>
          </a:xfrm>
          <a:prstGeom prst="leftRight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1121be7f3eb_0_11"/>
          <p:cNvSpPr/>
          <p:nvPr/>
        </p:nvSpPr>
        <p:spPr>
          <a:xfrm>
            <a:off x="4837675" y="2572350"/>
            <a:ext cx="1682100" cy="360000"/>
          </a:xfrm>
          <a:prstGeom prst="leftRight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g1121be7f3eb_0_11"/>
          <p:cNvPicPr preferRelativeResize="0"/>
          <p:nvPr/>
        </p:nvPicPr>
        <p:blipFill>
          <a:blip r:embed="rId6">
            <a:alphaModFix/>
          </a:blip>
          <a:stretch>
            <a:fillRect/>
          </a:stretch>
        </p:blipFill>
        <p:spPr>
          <a:xfrm>
            <a:off x="8911625" y="2021912"/>
            <a:ext cx="3071850" cy="1396296"/>
          </a:xfrm>
          <a:prstGeom prst="rect">
            <a:avLst/>
          </a:prstGeom>
          <a:noFill/>
          <a:ln cap="flat" cmpd="sng" w="9525">
            <a:solidFill>
              <a:srgbClr val="0000FF"/>
            </a:solidFill>
            <a:prstDash val="solid"/>
            <a:round/>
            <a:headEnd len="sm" w="sm" type="none"/>
            <a:tailEnd len="sm" w="sm" type="none"/>
          </a:ln>
        </p:spPr>
      </p:pic>
      <p:sp>
        <p:nvSpPr>
          <p:cNvPr id="213" name="Google Shape;213;g1121be7f3eb_0_11"/>
          <p:cNvSpPr/>
          <p:nvPr/>
        </p:nvSpPr>
        <p:spPr>
          <a:xfrm>
            <a:off x="8098100" y="2620050"/>
            <a:ext cx="656400" cy="360000"/>
          </a:xfrm>
          <a:prstGeom prst="left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1045b8e0f7c_0_197"/>
          <p:cNvSpPr txBox="1"/>
          <p:nvPr>
            <p:ph idx="1" type="subTitle"/>
          </p:nvPr>
        </p:nvSpPr>
        <p:spPr>
          <a:xfrm>
            <a:off x="482630" y="16509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Components Details</a:t>
            </a:r>
            <a:endParaRPr/>
          </a:p>
        </p:txBody>
      </p:sp>
      <p:graphicFrame>
        <p:nvGraphicFramePr>
          <p:cNvPr id="220" name="Google Shape;220;g1045b8e0f7c_0_197"/>
          <p:cNvGraphicFramePr/>
          <p:nvPr/>
        </p:nvGraphicFramePr>
        <p:xfrm>
          <a:off x="546175" y="989338"/>
          <a:ext cx="3000000" cy="3000000"/>
        </p:xfrm>
        <a:graphic>
          <a:graphicData uri="http://schemas.openxmlformats.org/drawingml/2006/table">
            <a:tbl>
              <a:tblPr>
                <a:noFill/>
                <a:tableStyleId>{90ADEE5A-9B84-4FCB-9595-5079A4B8A908}</a:tableStyleId>
              </a:tblPr>
              <a:tblGrid>
                <a:gridCol w="1172775"/>
                <a:gridCol w="1327575"/>
                <a:gridCol w="4433250"/>
                <a:gridCol w="2372475"/>
                <a:gridCol w="1879050"/>
              </a:tblGrid>
              <a:tr h="37687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Component</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Usage</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Why </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Alternate option</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Remark</a:t>
                      </a:r>
                      <a:endParaRPr sz="1100" u="none" cap="none" strike="noStrike"/>
                    </a:p>
                  </a:txBody>
                  <a:tcPr marT="91425" marB="91425" marR="91425" marL="91425"/>
                </a:tc>
              </a:tr>
              <a:tr h="84417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cadvisor</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Collect container information cpu,memory, disk etc. </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To collect container data for monitoring</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None, its integrated with kubelet</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Run along with kubelet. So each node will have one cadvisor instance.</a:t>
                      </a:r>
                      <a:endParaRPr sz="1100" u="none" cap="none" strike="noStrike"/>
                    </a:p>
                  </a:txBody>
                  <a:tcPr marT="91425" marB="91425" marR="91425" marL="91425"/>
                </a:tc>
              </a:tr>
              <a:tr h="84415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Node exporter</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Collect node status</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Collect node data for monitoring</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telegraf, [Seems to has more overhead, also can’t disable metrics which are not required.]</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tc>
              </a:tr>
              <a:tr h="217075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Prometheus</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Scrape metrics from all the exporter and send to central location</a:t>
                      </a:r>
                      <a:endParaRPr sz="1100" u="none" cap="none" strike="noStrike"/>
                    </a:p>
                  </a:txBody>
                  <a:tcPr marT="91425" marB="91425" marR="91425" marL="91425"/>
                </a:tc>
                <a:tc>
                  <a:txBody>
                    <a:bodyPr/>
                    <a:lstStyle/>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Prometheus is standard for data monitoring. </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It has pull based mechanism to scrape data from different exporter (interval and scrape param can be configured.). Scraping runs as job which is good for cpu.</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It has remote write mechanism to send data out, and support many plugins. Write queue is configurable. We can tune it for edge memory availability.</a:t>
                      </a:r>
                      <a:endParaRPr sz="1100" u="none" cap="none" strike="noStrike"/>
                    </a:p>
                    <a:p>
                      <a:pPr indent="-298450" lvl="0" marL="457200" marR="0" rtl="0" algn="l">
                        <a:lnSpc>
                          <a:spcPct val="100000"/>
                        </a:lnSpc>
                        <a:spcBef>
                          <a:spcPts val="0"/>
                        </a:spcBef>
                        <a:spcAft>
                          <a:spcPts val="0"/>
                        </a:spcAft>
                        <a:buClr>
                          <a:srgbClr val="000000"/>
                        </a:buClr>
                        <a:buSzPts val="1100"/>
                        <a:buFont typeface="Arial"/>
                        <a:buAutoNum type="arabicPeriod"/>
                      </a:pPr>
                      <a:r>
                        <a:rPr lang="en-US" sz="1100" u="none" cap="none" strike="noStrike"/>
                        <a:t>Storage is configurable and can be tuned as per edge requirement.</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b="1" lang="en-US" sz="1100" u="none" cap="none" strike="noStrike"/>
                        <a:t>Metric server </a:t>
                      </a:r>
                      <a:r>
                        <a:rPr lang="en-US" sz="1100" u="none" cap="none" strike="noStrike"/>
                        <a:t>can’t be used for metric collection.Its meant for autoscaler.</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b="1" lang="en-US" sz="1100" u="none" cap="none" strike="noStrike"/>
                        <a:t>InfluxDB with TICK stack</a:t>
                      </a:r>
                      <a:r>
                        <a:rPr lang="en-US" sz="1100" u="none" cap="none" strike="noStrike"/>
                        <a:t>. In this case influxDB to be setup on remote, and telegraf to be run on each node. Its difficult to scale, since all collectors has to send many messages to center. Also in this case influxDB will be the DB stay in center which is not ideal for our case</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tc>
              </a:tr>
              <a:tr h="150745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Push based central data collection</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Prometheus push (remote write) to kafka</a:t>
                      </a:r>
                      <a:endParaRPr sz="1100" u="none" cap="none" strike="noStrike"/>
                    </a:p>
                  </a:txBody>
                  <a:tcPr marT="91425" marB="91425" marR="91425" marL="91425"/>
                </a:tc>
                <a:tc>
                  <a:txBody>
                    <a:bodyPr/>
                    <a:lstStyle/>
                    <a:p>
                      <a:pPr indent="-228600" lvl="0" marL="457200" marR="0" rtl="0" algn="l">
                        <a:lnSpc>
                          <a:spcPct val="100000"/>
                        </a:lnSpc>
                        <a:spcBef>
                          <a:spcPts val="0"/>
                        </a:spcBef>
                        <a:spcAft>
                          <a:spcPts val="0"/>
                        </a:spcAft>
                        <a:buClr>
                          <a:srgbClr val="000000"/>
                        </a:buClr>
                        <a:buSzPts val="1100"/>
                        <a:buFont typeface="Arial"/>
                        <a:buNone/>
                      </a:pPr>
                      <a:r>
                        <a:rPr lang="en-US" sz="1100" u="none" cap="none" strike="noStrike"/>
                        <a:t>Push based is better in case of edge scenario where connection may lost intermittently.  Prometheus can retry (configurable) to send data if connection is failed.</a:t>
                      </a:r>
                      <a:endParaRPr sz="1100" u="none" cap="none" strike="noStrike"/>
                    </a:p>
                    <a:p>
                      <a:pPr indent="-228600" lvl="0" marL="457200" marR="0" rtl="0" algn="l">
                        <a:lnSpc>
                          <a:spcPct val="100000"/>
                        </a:lnSpc>
                        <a:spcBef>
                          <a:spcPts val="0"/>
                        </a:spcBef>
                        <a:spcAft>
                          <a:spcPts val="0"/>
                        </a:spcAft>
                        <a:buClr>
                          <a:srgbClr val="000000"/>
                        </a:buClr>
                        <a:buSzPts val="1100"/>
                        <a:buFont typeface="Arial"/>
                        <a:buNone/>
                      </a:pPr>
                      <a:r>
                        <a:rPr lang="en-US" sz="1100" u="none" cap="none" strike="noStrike"/>
                        <a:t>Also scraping interval + polling interval(from center) will make data to be received with much more delayed. </a:t>
                      </a:r>
                      <a:endParaRPr sz="1100" u="none" cap="none" strike="noStrike"/>
                    </a:p>
                    <a:p>
                      <a:pPr indent="-228600" lvl="0" marL="457200" marR="0" rtl="0" algn="l">
                        <a:lnSpc>
                          <a:spcPct val="100000"/>
                        </a:lnSpc>
                        <a:spcBef>
                          <a:spcPts val="0"/>
                        </a:spcBef>
                        <a:spcAft>
                          <a:spcPts val="0"/>
                        </a:spcAft>
                        <a:buClr>
                          <a:srgbClr val="000000"/>
                        </a:buClr>
                        <a:buSzPts val="1100"/>
                        <a:buFont typeface="Arial"/>
                        <a:buNone/>
                      </a:pPr>
                      <a:r>
                        <a:rPr lang="en-US" sz="1100" u="none" cap="none" strike="noStrike"/>
                        <a:t>We observe many solutions use the same method.(Check Arch reference pages for more info)</a:t>
                      </a:r>
                      <a:endParaRPr sz="1100" u="none" cap="none" strike="noStrike"/>
                    </a:p>
                    <a:p>
                      <a:pPr indent="-228600" lvl="0" marL="457200" marR="0" rtl="0" algn="l">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Pull based. In that case we need some component to pull data from edges to center. </a:t>
                      </a:r>
                      <a:endParaRPr sz="1100" u="none" cap="none" strike="noStrike"/>
                    </a:p>
                    <a:p>
                      <a:pPr indent="-298450" lvl="0" marL="457200" marR="0" rtl="0" algn="l">
                        <a:lnSpc>
                          <a:spcPct val="100000"/>
                        </a:lnSpc>
                        <a:spcBef>
                          <a:spcPts val="0"/>
                        </a:spcBef>
                        <a:spcAft>
                          <a:spcPts val="0"/>
                        </a:spcAft>
                        <a:buClr>
                          <a:srgbClr val="000000"/>
                        </a:buClr>
                        <a:buSzPts val="1100"/>
                        <a:buFont typeface="Arial"/>
                        <a:buChar char="-"/>
                      </a:pPr>
                      <a:r>
                        <a:rPr lang="en-US" sz="1100" u="none" cap="none" strike="noStrike"/>
                        <a:t>Federated prometheus (Which need another prometheus to be run at center)</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1045b8e0f7c_0_203"/>
          <p:cNvSpPr txBox="1"/>
          <p:nvPr>
            <p:ph idx="1" type="subTitle"/>
          </p:nvPr>
        </p:nvSpPr>
        <p:spPr>
          <a:xfrm>
            <a:off x="482630" y="22349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Components Details</a:t>
            </a:r>
            <a:endParaRPr/>
          </a:p>
        </p:txBody>
      </p:sp>
      <p:graphicFrame>
        <p:nvGraphicFramePr>
          <p:cNvPr id="227" name="Google Shape;227;g1045b8e0f7c_0_203"/>
          <p:cNvGraphicFramePr/>
          <p:nvPr/>
        </p:nvGraphicFramePr>
        <p:xfrm>
          <a:off x="546175" y="989338"/>
          <a:ext cx="3000000" cy="3000000"/>
        </p:xfrm>
        <a:graphic>
          <a:graphicData uri="http://schemas.openxmlformats.org/drawingml/2006/table">
            <a:tbl>
              <a:tblPr>
                <a:noFill/>
                <a:tableStyleId>{90ADEE5A-9B84-4FCB-9595-5079A4B8A908}</a:tableStyleId>
              </a:tblPr>
              <a:tblGrid>
                <a:gridCol w="1172775"/>
                <a:gridCol w="1999825"/>
                <a:gridCol w="4184425"/>
                <a:gridCol w="1949050"/>
                <a:gridCol w="1879050"/>
              </a:tblGrid>
              <a:tr h="37687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Component</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Usage</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Why </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Alternate option</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Remark</a:t>
                      </a:r>
                      <a:endParaRPr sz="1100" u="none" cap="none" strike="noStrike"/>
                    </a:p>
                  </a:txBody>
                  <a:tcPr marT="91425" marB="91425" marR="91425" marL="91425"/>
                </a:tc>
              </a:tr>
              <a:tr h="376875">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Also in push based approach we don’t have to look for endpoint discovery at center when new edge cluster will be added. </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tc>
              </a:tr>
              <a:tr h="37687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Kafka</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Receive Data from prometheus</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BI coordinator can receive message from Kafka and sync to any DB. It can write to internal DB or push to external DB or both.</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n-US" sz="1100" u="none" cap="none" strike="noStrike"/>
                        <a:t>Also Kafka can be useful for scaling.</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tc>
              </a:tr>
              <a:tr h="37687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Plugins</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Kafka connect</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Its easy to configure, Support requirements for filtering, Can support custom filter, support runtime configuration for connectors.</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n-US" sz="1100" u="none" cap="none" strike="noStrike"/>
                        <a:t>Source connect to get data to kafka from inventory</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n-US" sz="1100" u="none" cap="none" strike="noStrike"/>
                        <a:t>Sink connect to send data out to external system</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105aa1dcd17_0_344"/>
          <p:cNvSpPr txBox="1"/>
          <p:nvPr>
            <p:ph idx="1" type="subTitle"/>
          </p:nvPr>
        </p:nvSpPr>
        <p:spPr>
          <a:xfrm>
            <a:off x="729080" y="45624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Example Configurations for open source components</a:t>
            </a:r>
            <a:endParaRPr/>
          </a:p>
        </p:txBody>
      </p:sp>
      <p:graphicFrame>
        <p:nvGraphicFramePr>
          <p:cNvPr id="234" name="Google Shape;234;g105aa1dcd17_0_344"/>
          <p:cNvGraphicFramePr/>
          <p:nvPr/>
        </p:nvGraphicFramePr>
        <p:xfrm>
          <a:off x="729063" y="1231888"/>
          <a:ext cx="3000000" cy="3000000"/>
        </p:xfrm>
        <a:graphic>
          <a:graphicData uri="http://schemas.openxmlformats.org/drawingml/2006/table">
            <a:tbl>
              <a:tblPr>
                <a:noFill/>
                <a:tableStyleId>{90ADEE5A-9B84-4FCB-9595-5079A4B8A908}</a:tableStyleId>
              </a:tblPr>
              <a:tblGrid>
                <a:gridCol w="5145100"/>
                <a:gridCol w="51451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Prometheus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800" u="none" cap="none" strike="noStrike"/>
                        <a:t>global:</a:t>
                      </a:r>
                      <a:endParaRPr sz="800" u="none" cap="none" strike="noStrike"/>
                    </a:p>
                    <a:p>
                      <a:pPr indent="-279400" lvl="0" marL="457200" marR="0" rtl="0" algn="l">
                        <a:lnSpc>
                          <a:spcPct val="100000"/>
                        </a:lnSpc>
                        <a:spcBef>
                          <a:spcPts val="0"/>
                        </a:spcBef>
                        <a:spcAft>
                          <a:spcPts val="0"/>
                        </a:spcAft>
                        <a:buClr>
                          <a:srgbClr val="000000"/>
                        </a:buClr>
                        <a:buSzPts val="800"/>
                        <a:buFont typeface="Arial"/>
                        <a:buChar char="●"/>
                      </a:pPr>
                      <a:r>
                        <a:rPr lang="en-US" sz="800" u="none" cap="none" strike="noStrike"/>
                        <a:t>external_label </a:t>
                      </a:r>
                      <a:endParaRPr sz="800" u="none" cap="none" strike="noStrike"/>
                    </a:p>
                    <a:p>
                      <a:pPr indent="0" lvl="0" marL="0" marR="0" rtl="0" algn="l">
                        <a:lnSpc>
                          <a:spcPct val="100000"/>
                        </a:lnSpc>
                        <a:spcBef>
                          <a:spcPts val="0"/>
                        </a:spcBef>
                        <a:spcAft>
                          <a:spcPts val="0"/>
                        </a:spcAft>
                        <a:buClr>
                          <a:srgbClr val="000000"/>
                        </a:buClr>
                        <a:buSzPts val="1400"/>
                        <a:buFont typeface="Arial"/>
                        <a:buNone/>
                      </a:pPr>
                      <a:r>
                        <a:rPr lang="en-US" sz="800" u="none" cap="none" strike="noStrike"/>
                        <a:t>remote_write:</a:t>
                      </a:r>
                      <a:endParaRPr sz="800" u="none" cap="none" strike="noStrike"/>
                    </a:p>
                    <a:p>
                      <a:pPr indent="-279400" lvl="0" marL="457200" marR="0" rtl="0" algn="l">
                        <a:lnSpc>
                          <a:spcPct val="100000"/>
                        </a:lnSpc>
                        <a:spcBef>
                          <a:spcPts val="0"/>
                        </a:spcBef>
                        <a:spcAft>
                          <a:spcPts val="0"/>
                        </a:spcAft>
                        <a:buClr>
                          <a:srgbClr val="000000"/>
                        </a:buClr>
                        <a:buSzPts val="800"/>
                        <a:buFont typeface="Arial"/>
                        <a:buChar char="●"/>
                      </a:pPr>
                      <a:r>
                        <a:rPr lang="en-US" sz="800" u="none" cap="none" strike="noStrike"/>
                        <a:t>url = kafka </a:t>
                      </a:r>
                      <a:endParaRPr sz="800" u="none" cap="none" strike="noStrike"/>
                    </a:p>
                    <a:p>
                      <a:pPr indent="-279400" lvl="0" marL="457200" marR="0" rtl="0" algn="l">
                        <a:lnSpc>
                          <a:spcPct val="100000"/>
                        </a:lnSpc>
                        <a:spcBef>
                          <a:spcPts val="0"/>
                        </a:spcBef>
                        <a:spcAft>
                          <a:spcPts val="0"/>
                        </a:spcAft>
                        <a:buClr>
                          <a:srgbClr val="000000"/>
                        </a:buClr>
                        <a:buSzPts val="800"/>
                        <a:buFont typeface="Arial"/>
                        <a:buChar char="●"/>
                      </a:pPr>
                      <a:r>
                        <a:rPr lang="en-US" sz="800" u="none" cap="none" strike="noStrike"/>
                        <a:t>remote_timeout: 30s</a:t>
                      </a:r>
                      <a:endParaRPr sz="800" u="none" cap="none" strike="noStrike"/>
                    </a:p>
                    <a:p>
                      <a:pPr indent="-279400" lvl="0" marL="457200" marR="0" rtl="0" algn="l">
                        <a:lnSpc>
                          <a:spcPct val="100000"/>
                        </a:lnSpc>
                        <a:spcBef>
                          <a:spcPts val="0"/>
                        </a:spcBef>
                        <a:spcAft>
                          <a:spcPts val="0"/>
                        </a:spcAft>
                        <a:buClr>
                          <a:srgbClr val="000000"/>
                        </a:buClr>
                        <a:buSzPts val="800"/>
                        <a:buFont typeface="Arial"/>
                        <a:buChar char="●"/>
                      </a:pPr>
                      <a:r>
                        <a:rPr lang="en-US" sz="800" u="none" cap="none" strike="noStrike"/>
                        <a:t>  queue_config:</a:t>
                      </a:r>
                      <a:endParaRPr sz="800" u="none" cap="none" strike="noStrike"/>
                    </a:p>
                    <a:p>
                      <a:pPr indent="-279400" lvl="0" marL="457200" marR="0" rtl="0" algn="l">
                        <a:lnSpc>
                          <a:spcPct val="100000"/>
                        </a:lnSpc>
                        <a:spcBef>
                          <a:spcPts val="0"/>
                        </a:spcBef>
                        <a:spcAft>
                          <a:spcPts val="0"/>
                        </a:spcAft>
                        <a:buClr>
                          <a:srgbClr val="000000"/>
                        </a:buClr>
                        <a:buSzPts val="800"/>
                        <a:buFont typeface="Arial"/>
                        <a:buChar char="●"/>
                      </a:pPr>
                      <a:r>
                        <a:rPr lang="en-US" sz="800" u="none" cap="none" strike="noStrike"/>
                        <a:t>    capacity: 10000</a:t>
                      </a:r>
                      <a:endParaRPr sz="800" u="none" cap="none" strike="noStrike"/>
                    </a:p>
                    <a:p>
                      <a:pPr indent="-279400" lvl="0" marL="457200" marR="0" rtl="0" algn="l">
                        <a:lnSpc>
                          <a:spcPct val="100000"/>
                        </a:lnSpc>
                        <a:spcBef>
                          <a:spcPts val="0"/>
                        </a:spcBef>
                        <a:spcAft>
                          <a:spcPts val="0"/>
                        </a:spcAft>
                        <a:buClr>
                          <a:srgbClr val="000000"/>
                        </a:buClr>
                        <a:buSzPts val="800"/>
                        <a:buFont typeface="Arial"/>
                        <a:buChar char="●"/>
                      </a:pPr>
                      <a:r>
                        <a:rPr lang="en-US" sz="800" u="none" cap="none" strike="noStrike"/>
                        <a:t>    max_samples_per_send: 3000</a:t>
                      </a:r>
                      <a:endParaRPr sz="800" u="none" cap="none" strike="noStrike"/>
                    </a:p>
                    <a:p>
                      <a:pPr indent="-279400" lvl="0" marL="457200" marR="0" rtl="0" algn="l">
                        <a:lnSpc>
                          <a:spcPct val="100000"/>
                        </a:lnSpc>
                        <a:spcBef>
                          <a:spcPts val="0"/>
                        </a:spcBef>
                        <a:spcAft>
                          <a:spcPts val="0"/>
                        </a:spcAft>
                        <a:buClr>
                          <a:srgbClr val="000000"/>
                        </a:buClr>
                        <a:buSzPts val="800"/>
                        <a:buFont typeface="Arial"/>
                        <a:buChar char="●"/>
                      </a:pPr>
                      <a:r>
                        <a:rPr lang="en-US" sz="800" u="none" cap="none" strike="noStrike"/>
                        <a:t>    batch_send_deadline: 10s</a:t>
                      </a:r>
                      <a:endParaRPr sz="800" u="none" cap="none" strike="noStrike"/>
                    </a:p>
                    <a:p>
                      <a:pPr indent="-279400" lvl="0" marL="457200" marR="0" rtl="0" algn="l">
                        <a:lnSpc>
                          <a:spcPct val="100000"/>
                        </a:lnSpc>
                        <a:spcBef>
                          <a:spcPts val="0"/>
                        </a:spcBef>
                        <a:spcAft>
                          <a:spcPts val="0"/>
                        </a:spcAft>
                        <a:buClr>
                          <a:srgbClr val="000000"/>
                        </a:buClr>
                        <a:buSzPts val="800"/>
                        <a:buFont typeface="Arial"/>
                        <a:buChar char="●"/>
                      </a:pPr>
                      <a:r>
                        <a:rPr lang="en-US" sz="800" u="none" cap="none" strike="noStrike"/>
                        <a:t>    min_shards: 4</a:t>
                      </a:r>
                      <a:endParaRPr sz="800" u="none" cap="none" strike="noStrike"/>
                    </a:p>
                    <a:p>
                      <a:pPr indent="-279400" lvl="0" marL="457200" marR="0" rtl="0" algn="l">
                        <a:lnSpc>
                          <a:spcPct val="100000"/>
                        </a:lnSpc>
                        <a:spcBef>
                          <a:spcPts val="0"/>
                        </a:spcBef>
                        <a:spcAft>
                          <a:spcPts val="0"/>
                        </a:spcAft>
                        <a:buClr>
                          <a:srgbClr val="000000"/>
                        </a:buClr>
                        <a:buSzPts val="800"/>
                        <a:buFont typeface="Arial"/>
                        <a:buChar char="●"/>
                      </a:pPr>
                      <a:r>
                        <a:rPr lang="en-US" sz="800" u="none" cap="none" strike="noStrike"/>
                        <a:t>    max_shards: 200</a:t>
                      </a:r>
                      <a:endParaRPr sz="800" u="none" cap="none" strike="noStrike"/>
                    </a:p>
                    <a:p>
                      <a:pPr indent="-279400" lvl="0" marL="457200" marR="0" rtl="0" algn="l">
                        <a:lnSpc>
                          <a:spcPct val="100000"/>
                        </a:lnSpc>
                        <a:spcBef>
                          <a:spcPts val="0"/>
                        </a:spcBef>
                        <a:spcAft>
                          <a:spcPts val="0"/>
                        </a:spcAft>
                        <a:buClr>
                          <a:srgbClr val="000000"/>
                        </a:buClr>
                        <a:buSzPts val="800"/>
                        <a:buFont typeface="Arial"/>
                        <a:buChar char="●"/>
                      </a:pPr>
                      <a:r>
                        <a:rPr lang="en-US" sz="800" u="none" cap="none" strike="noStrike"/>
                        <a:t>    min_backoff: 100ms</a:t>
                      </a:r>
                      <a:endParaRPr sz="800" u="none" cap="none" strike="noStrike"/>
                    </a:p>
                    <a:p>
                      <a:pPr indent="-279400" lvl="0" marL="457200" marR="152400" rtl="0" algn="l">
                        <a:lnSpc>
                          <a:spcPct val="145000"/>
                        </a:lnSpc>
                        <a:spcBef>
                          <a:spcPts val="0"/>
                        </a:spcBef>
                        <a:spcAft>
                          <a:spcPts val="0"/>
                        </a:spcAft>
                        <a:buClr>
                          <a:srgbClr val="000000"/>
                        </a:buClr>
                        <a:buSzPts val="800"/>
                        <a:buFont typeface="Arial"/>
                        <a:buChar char="●"/>
                      </a:pPr>
                      <a:r>
                        <a:rPr lang="en-US" sz="800" u="none" cap="none" strike="noStrike"/>
                        <a:t>    max_backoff: 10s</a:t>
                      </a:r>
                      <a:endParaRPr sz="800" u="none" cap="none" strike="noStrike"/>
                    </a:p>
                    <a:p>
                      <a:pPr indent="0" lvl="0" marL="0" marR="152400" rtl="0" algn="l">
                        <a:lnSpc>
                          <a:spcPct val="145000"/>
                        </a:lnSpc>
                        <a:spcBef>
                          <a:spcPts val="0"/>
                        </a:spcBef>
                        <a:spcAft>
                          <a:spcPts val="0"/>
                        </a:spcAft>
                        <a:buClr>
                          <a:srgbClr val="000000"/>
                        </a:buClr>
                        <a:buSzPts val="800"/>
                        <a:buFont typeface="Arial"/>
                        <a:buNone/>
                      </a:pPr>
                      <a:r>
                        <a:rPr lang="en-US" sz="800" u="none" cap="none" strike="noStrike"/>
                        <a:t>Exporters:</a:t>
                      </a:r>
                      <a:endParaRPr sz="800" u="none" cap="none" strike="noStrike"/>
                    </a:p>
                    <a:p>
                      <a:pPr indent="0" lvl="0" marL="0" marR="152400" rtl="0" algn="l">
                        <a:lnSpc>
                          <a:spcPct val="145000"/>
                        </a:lnSpc>
                        <a:spcBef>
                          <a:spcPts val="0"/>
                        </a:spcBef>
                        <a:spcAft>
                          <a:spcPts val="0"/>
                        </a:spcAft>
                        <a:buClr>
                          <a:srgbClr val="000000"/>
                        </a:buClr>
                        <a:buSzPts val="800"/>
                        <a:buFont typeface="Arial"/>
                        <a:buNone/>
                      </a:pPr>
                      <a:r>
                        <a:rPr lang="en-US" sz="800" u="none" cap="none" strike="noStrike"/>
                        <a:t>    node exporter</a:t>
                      </a:r>
                      <a:endParaRPr sz="800" u="none" cap="none" strike="noStrike"/>
                    </a:p>
                    <a:p>
                      <a:pPr indent="0" lvl="0" marL="0" marR="152400" rtl="0" algn="l">
                        <a:lnSpc>
                          <a:spcPct val="145000"/>
                        </a:lnSpc>
                        <a:spcBef>
                          <a:spcPts val="0"/>
                        </a:spcBef>
                        <a:spcAft>
                          <a:spcPts val="0"/>
                        </a:spcAft>
                        <a:buClr>
                          <a:srgbClr val="000000"/>
                        </a:buClr>
                        <a:buSzPts val="800"/>
                        <a:buFont typeface="Arial"/>
                        <a:buNone/>
                      </a:pPr>
                      <a:r>
                        <a:rPr lang="en-US" sz="800" u="none" cap="none" strike="noStrike"/>
                        <a:t>    cadvisor</a:t>
                      </a:r>
                      <a:endParaRPr sz="8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Cadvisor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800" u="none" cap="none" strike="noStrike"/>
                        <a:t>Default configuration</a:t>
                      </a:r>
                      <a:endParaRPr sz="8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Node Exporter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800" u="none" cap="none" strike="noStrike"/>
                        <a:t>cpu, network, memory, disk related metrics only</a:t>
                      </a:r>
                      <a:endParaRPr sz="8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kafka</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800" u="none" cap="none" strike="noStrike"/>
                        <a:t>db retention time</a:t>
                      </a:r>
                      <a:endParaRPr sz="8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Kafka-connect plugins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mongodb.properties:</a:t>
                      </a:r>
                      <a:endParaRPr sz="800" u="none" cap="none" strike="noStrike"/>
                    </a:p>
                    <a:p>
                      <a:pPr indent="-279400" lvl="0" marL="457200" marR="0" rtl="0" algn="l">
                        <a:lnSpc>
                          <a:spcPct val="100000"/>
                        </a:lnSpc>
                        <a:spcBef>
                          <a:spcPts val="0"/>
                        </a:spcBef>
                        <a:spcAft>
                          <a:spcPts val="0"/>
                        </a:spcAft>
                        <a:buClr>
                          <a:srgbClr val="000000"/>
                        </a:buClr>
                        <a:buSzPts val="800"/>
                        <a:buFont typeface="Arial"/>
                        <a:buChar char="●"/>
                      </a:pPr>
                      <a:r>
                        <a:rPr lang="en-US" sz="800" u="none" cap="none" strike="noStrike"/>
                        <a:t> connection.uri</a:t>
                      </a:r>
                      <a:endParaRPr sz="800" u="none" cap="none" strike="noStrike"/>
                    </a:p>
                    <a:p>
                      <a:pPr indent="-279400" lvl="0" marL="457200" marR="0" rtl="0" algn="l">
                        <a:lnSpc>
                          <a:spcPct val="100000"/>
                        </a:lnSpc>
                        <a:spcBef>
                          <a:spcPts val="0"/>
                        </a:spcBef>
                        <a:spcAft>
                          <a:spcPts val="0"/>
                        </a:spcAft>
                        <a:buClr>
                          <a:srgbClr val="000000"/>
                        </a:buClr>
                        <a:buSzPts val="800"/>
                        <a:buFont typeface="Arial"/>
                        <a:buChar char="●"/>
                      </a:pPr>
                      <a:r>
                        <a:rPr lang="en-US" sz="800" u="none" cap="none" strike="noStrike"/>
                        <a:t> name</a:t>
                      </a:r>
                      <a:endParaRPr sz="800" u="none" cap="none" strike="noStrike"/>
                    </a:p>
                    <a:p>
                      <a:pPr indent="-279400" lvl="0" marL="457200" marR="0" rtl="0" algn="l">
                        <a:lnSpc>
                          <a:spcPct val="100000"/>
                        </a:lnSpc>
                        <a:spcBef>
                          <a:spcPts val="0"/>
                        </a:spcBef>
                        <a:spcAft>
                          <a:spcPts val="0"/>
                        </a:spcAft>
                        <a:buClr>
                          <a:srgbClr val="000000"/>
                        </a:buClr>
                        <a:buSzPts val="800"/>
                        <a:buFont typeface="Arial"/>
                        <a:buChar char="●"/>
                      </a:pPr>
                      <a:r>
                        <a:rPr lang="en-US" sz="800" u="none" cap="none" strike="noStrike"/>
                        <a:t> topics</a:t>
                      </a:r>
                      <a:endParaRPr sz="800" u="none" cap="none" strike="noStrike"/>
                    </a:p>
                    <a:p>
                      <a:pPr indent="-279400" lvl="0" marL="457200" marR="0" rtl="0" algn="l">
                        <a:lnSpc>
                          <a:spcPct val="100000"/>
                        </a:lnSpc>
                        <a:spcBef>
                          <a:spcPts val="0"/>
                        </a:spcBef>
                        <a:spcAft>
                          <a:spcPts val="0"/>
                        </a:spcAft>
                        <a:buClr>
                          <a:srgbClr val="000000"/>
                        </a:buClr>
                        <a:buSzPts val="800"/>
                        <a:buFont typeface="Arial"/>
                        <a:buChar char="●"/>
                      </a:pPr>
                      <a:r>
                        <a:rPr lang="en-US" sz="800" u="none" cap="none" strike="noStrike"/>
                        <a:t> transforms</a:t>
                      </a:r>
                      <a:endParaRPr sz="800" u="none" cap="none" strike="noStrike"/>
                    </a:p>
                    <a:p>
                      <a:pPr indent="-279400" lvl="0" marL="457200" marR="0" rtl="0" algn="l">
                        <a:lnSpc>
                          <a:spcPct val="100000"/>
                        </a:lnSpc>
                        <a:spcBef>
                          <a:spcPts val="0"/>
                        </a:spcBef>
                        <a:spcAft>
                          <a:spcPts val="0"/>
                        </a:spcAft>
                        <a:buClr>
                          <a:srgbClr val="000000"/>
                        </a:buClr>
                        <a:buSzPts val="800"/>
                        <a:buFont typeface="Arial"/>
                        <a:buChar char="●"/>
                      </a:pPr>
                      <a:r>
                        <a:rPr lang="en-US" sz="800" u="none" cap="none" strike="noStrike"/>
                        <a:t> Auth</a:t>
                      </a:r>
                      <a:endParaRPr sz="800" u="none" cap="none" strike="noStrike"/>
                    </a:p>
                    <a:p>
                      <a:pPr indent="0" lvl="0" marL="0" marR="0" rtl="0" algn="l">
                        <a:lnSpc>
                          <a:spcPct val="100000"/>
                        </a:lnSpc>
                        <a:spcBef>
                          <a:spcPts val="0"/>
                        </a:spcBef>
                        <a:spcAft>
                          <a:spcPts val="0"/>
                        </a:spcAft>
                        <a:buClr>
                          <a:srgbClr val="000000"/>
                        </a:buClr>
                        <a:buSzPts val="1400"/>
                        <a:buFont typeface="Arial"/>
                        <a:buNone/>
                      </a:pPr>
                      <a:r>
                        <a:rPr lang="en-US" sz="800" u="none" cap="none" strike="noStrike"/>
                        <a:t>connector.Properties:</a:t>
                      </a:r>
                      <a:endParaRPr sz="800" u="none" cap="none" strike="noStrike"/>
                    </a:p>
                    <a:p>
                      <a:pPr indent="-279400" lvl="0" marL="457200" marR="0" rtl="0" algn="l">
                        <a:lnSpc>
                          <a:spcPct val="100000"/>
                        </a:lnSpc>
                        <a:spcBef>
                          <a:spcPts val="0"/>
                        </a:spcBef>
                        <a:spcAft>
                          <a:spcPts val="0"/>
                        </a:spcAft>
                        <a:buClr>
                          <a:srgbClr val="000000"/>
                        </a:buClr>
                        <a:buSzPts val="800"/>
                        <a:buFont typeface="Arial"/>
                        <a:buChar char="●"/>
                      </a:pPr>
                      <a:r>
                        <a:rPr lang="en-US" sz="800" u="none" cap="none" strike="noStrike"/>
                        <a:t>  bootstrap.servers</a:t>
                      </a:r>
                      <a:endParaRPr sz="800" u="none" cap="none" strike="noStrike"/>
                    </a:p>
                    <a:p>
                      <a:pPr indent="-279400" lvl="0" marL="457200" marR="0" rtl="0" algn="l">
                        <a:lnSpc>
                          <a:spcPct val="100000"/>
                        </a:lnSpc>
                        <a:spcBef>
                          <a:spcPts val="0"/>
                        </a:spcBef>
                        <a:spcAft>
                          <a:spcPts val="0"/>
                        </a:spcAft>
                        <a:buClr>
                          <a:srgbClr val="000000"/>
                        </a:buClr>
                        <a:buSzPts val="800"/>
                        <a:buFont typeface="Arial"/>
                        <a:buChar char="●"/>
                      </a:pPr>
                      <a:r>
                        <a:rPr lang="en-US" sz="800" u="none" cap="none" strike="noStrike"/>
                        <a:t>  plugin.path</a:t>
                      </a:r>
                      <a:endParaRPr sz="800" u="none" cap="none" strike="noStrike"/>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sp>
        <p:nvSpPr>
          <p:cNvPr id="33" name="Google Shape;33;gfa464ee8d4_0_0"/>
          <p:cNvSpPr txBox="1"/>
          <p:nvPr>
            <p:ph type="ctrTitle"/>
          </p:nvPr>
        </p:nvSpPr>
        <p:spPr>
          <a:xfrm>
            <a:off x="879529" y="1061259"/>
            <a:ext cx="6558900" cy="690300"/>
          </a:xfrm>
          <a:prstGeom prst="rect">
            <a:avLst/>
          </a:prstGeom>
          <a:noFill/>
          <a:ln>
            <a:noFill/>
          </a:ln>
        </p:spPr>
        <p:txBody>
          <a:bodyPr anchorCtr="0" anchor="t" bIns="0" lIns="0" spcFirstLastPara="1" rIns="0" wrap="square" tIns="0">
            <a:normAutofit/>
          </a:bodyPr>
          <a:lstStyle/>
          <a:p>
            <a:pPr indent="0" lvl="0" marL="0" rtl="0" algn="l">
              <a:lnSpc>
                <a:spcPct val="107500"/>
              </a:lnSpc>
              <a:spcBef>
                <a:spcPts val="0"/>
              </a:spcBef>
              <a:spcAft>
                <a:spcPts val="0"/>
              </a:spcAft>
              <a:buSzPts val="3200"/>
              <a:buNone/>
            </a:pPr>
            <a:r>
              <a:rPr lang="en-US" sz="3000"/>
              <a:t>What is BI</a:t>
            </a:r>
            <a:endParaRPr sz="3000"/>
          </a:p>
        </p:txBody>
      </p:sp>
      <p:sp>
        <p:nvSpPr>
          <p:cNvPr id="34" name="Google Shape;34;gfa464ee8d4_0_0"/>
          <p:cNvSpPr txBox="1"/>
          <p:nvPr/>
        </p:nvSpPr>
        <p:spPr>
          <a:xfrm>
            <a:off x="483750" y="1593975"/>
            <a:ext cx="6075900" cy="4964100"/>
          </a:xfrm>
          <a:prstGeom prst="rect">
            <a:avLst/>
          </a:prstGeom>
          <a:noFill/>
          <a:ln>
            <a:noFill/>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6C6C6C"/>
                </a:solidFill>
                <a:highlight>
                  <a:srgbClr val="FFFFFF"/>
                </a:highlight>
                <a:latin typeface="Arial"/>
                <a:ea typeface="Arial"/>
                <a:cs typeface="Arial"/>
                <a:sym typeface="Arial"/>
              </a:rPr>
              <a:t>Business intelligence (BI) is a technology-driven process for analyzing data and delivering actionable information that helps executives, managers and workers make </a:t>
            </a:r>
            <a:r>
              <a:rPr b="1" i="0" lang="en-US" sz="1350" u="none" cap="none" strike="noStrike">
                <a:solidFill>
                  <a:srgbClr val="6C6C6C"/>
                </a:solidFill>
                <a:highlight>
                  <a:srgbClr val="FFFFFF"/>
                </a:highlight>
                <a:latin typeface="Arial"/>
                <a:ea typeface="Arial"/>
                <a:cs typeface="Arial"/>
                <a:sym typeface="Arial"/>
              </a:rPr>
              <a:t>business decisions</a:t>
            </a:r>
            <a:r>
              <a:rPr b="0" i="0" lang="en-US" sz="1350" u="none" cap="none" strike="noStrike">
                <a:solidFill>
                  <a:srgbClr val="6C6C6C"/>
                </a:solidFill>
                <a:highlight>
                  <a:srgbClr val="FFFFFF"/>
                </a:highlight>
                <a:latin typeface="Arial"/>
                <a:ea typeface="Arial"/>
                <a:cs typeface="Arial"/>
                <a:sym typeface="Arial"/>
              </a:rPr>
              <a:t>. </a:t>
            </a:r>
            <a:endParaRPr b="0" i="0" sz="1350" u="none" cap="none" strike="noStrike">
              <a:solidFill>
                <a:srgbClr val="6C6C6C"/>
              </a:solidFill>
              <a:highlight>
                <a:srgbClr val="FFFFFF"/>
              </a:highlight>
              <a:latin typeface="Arial"/>
              <a:ea typeface="Arial"/>
              <a:cs typeface="Arial"/>
              <a:sym typeface="Arial"/>
            </a:endParaRPr>
          </a:p>
          <a:p>
            <a:pPr indent="45720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6C6C6C"/>
                </a:solidFill>
                <a:highlight>
                  <a:srgbClr val="FFFFFF"/>
                </a:highlight>
                <a:latin typeface="Arial"/>
                <a:ea typeface="Arial"/>
                <a:cs typeface="Arial"/>
                <a:sym typeface="Arial"/>
              </a:rPr>
              <a:t>As part of the BI process, organizations collect data from internal IT systems and external sources, prepare it for analysis, run queries against the data and create data visualizations, BI dashboards and reports to make the analytics results available to business users for operational decision-making and strategic planning.</a:t>
            </a:r>
            <a:endParaRPr b="0" i="0" sz="1350" u="none" cap="none" strike="noStrike">
              <a:solidFill>
                <a:srgbClr val="6C6C6C"/>
              </a:solidFill>
              <a:highlight>
                <a:srgbClr val="FFFFFF"/>
              </a:highlight>
              <a:latin typeface="Arial"/>
              <a:ea typeface="Arial"/>
              <a:cs typeface="Arial"/>
              <a:sym typeface="Arial"/>
            </a:endParaRPr>
          </a:p>
          <a:p>
            <a:pPr indent="45720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6C6C6C"/>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6C6C6C"/>
                </a:solidFill>
                <a:highlight>
                  <a:srgbClr val="FFFFFF"/>
                </a:highlight>
                <a:latin typeface="Arial"/>
                <a:ea typeface="Arial"/>
                <a:cs typeface="Arial"/>
                <a:sym typeface="Arial"/>
              </a:rPr>
              <a:t>Common functions of business intelligence technologies include </a:t>
            </a:r>
            <a:r>
              <a:rPr b="1" i="0" lang="en-US" sz="1350" u="none" cap="none" strike="noStrike">
                <a:solidFill>
                  <a:srgbClr val="6C6C6C"/>
                </a:solidFill>
                <a:highlight>
                  <a:srgbClr val="FFFFFF"/>
                </a:highlight>
                <a:latin typeface="Arial"/>
                <a:ea typeface="Arial"/>
                <a:cs typeface="Arial"/>
                <a:sym typeface="Arial"/>
              </a:rPr>
              <a:t>reporting</a:t>
            </a:r>
            <a:r>
              <a:rPr b="0" i="0" lang="en-US" sz="1350" u="none" cap="none" strike="noStrike">
                <a:solidFill>
                  <a:srgbClr val="6C6C6C"/>
                </a:solidFill>
                <a:highlight>
                  <a:srgbClr val="FFFFFF"/>
                </a:highlight>
                <a:latin typeface="Arial"/>
                <a:ea typeface="Arial"/>
                <a:cs typeface="Arial"/>
                <a:sym typeface="Arial"/>
              </a:rPr>
              <a:t>, </a:t>
            </a:r>
            <a:r>
              <a:rPr b="1" i="0" lang="en-US" sz="1350" u="none" cap="none" strike="noStrike">
                <a:solidFill>
                  <a:srgbClr val="6C6C6C"/>
                </a:solidFill>
                <a:highlight>
                  <a:srgbClr val="FFFFFF"/>
                </a:highlight>
                <a:latin typeface="Arial"/>
                <a:ea typeface="Arial"/>
                <a:cs typeface="Arial"/>
                <a:sym typeface="Arial"/>
              </a:rPr>
              <a:t>analytics</a:t>
            </a:r>
            <a:r>
              <a:rPr b="0" i="0" lang="en-US" sz="1350" u="none" cap="none" strike="noStrike">
                <a:solidFill>
                  <a:srgbClr val="6C6C6C"/>
                </a:solidFill>
                <a:highlight>
                  <a:srgbClr val="FFFFFF"/>
                </a:highlight>
                <a:latin typeface="Arial"/>
                <a:ea typeface="Arial"/>
                <a:cs typeface="Arial"/>
                <a:sym typeface="Arial"/>
              </a:rPr>
              <a:t>, </a:t>
            </a:r>
            <a:r>
              <a:rPr b="1" i="0" lang="en-US" sz="1350" u="none" cap="none" strike="noStrike">
                <a:solidFill>
                  <a:srgbClr val="6C6C6C"/>
                </a:solidFill>
                <a:highlight>
                  <a:srgbClr val="FFFFFF"/>
                </a:highlight>
                <a:latin typeface="Arial"/>
                <a:ea typeface="Arial"/>
                <a:cs typeface="Arial"/>
                <a:sym typeface="Arial"/>
              </a:rPr>
              <a:t>dashboard</a:t>
            </a:r>
            <a:r>
              <a:rPr b="0" i="0" lang="en-US" sz="1350" u="none" cap="none" strike="noStrike">
                <a:solidFill>
                  <a:srgbClr val="6C6C6C"/>
                </a:solidFill>
                <a:highlight>
                  <a:srgbClr val="FFFFFF"/>
                </a:highlight>
                <a:latin typeface="Arial"/>
                <a:ea typeface="Arial"/>
                <a:cs typeface="Arial"/>
                <a:sym typeface="Arial"/>
              </a:rPr>
              <a:t> development, </a:t>
            </a:r>
            <a:r>
              <a:rPr b="1" i="0" lang="en-US" sz="1350" u="none" cap="none" strike="noStrike">
                <a:solidFill>
                  <a:srgbClr val="6C6C6C"/>
                </a:solidFill>
                <a:highlight>
                  <a:srgbClr val="FFFFFF"/>
                </a:highlight>
                <a:latin typeface="Arial"/>
                <a:ea typeface="Arial"/>
                <a:cs typeface="Arial"/>
                <a:sym typeface="Arial"/>
              </a:rPr>
              <a:t>data mining</a:t>
            </a:r>
            <a:r>
              <a:rPr b="0" i="0" lang="en-US" sz="1350" u="none" cap="none" strike="noStrike">
                <a:solidFill>
                  <a:srgbClr val="6C6C6C"/>
                </a:solidFill>
                <a:highlight>
                  <a:srgbClr val="FFFFFF"/>
                </a:highlight>
                <a:latin typeface="Arial"/>
                <a:ea typeface="Arial"/>
                <a:cs typeface="Arial"/>
                <a:sym typeface="Arial"/>
              </a:rPr>
              <a:t>, </a:t>
            </a:r>
            <a:r>
              <a:rPr b="1" i="0" lang="en-US" sz="1350" u="none" cap="none" strike="noStrike">
                <a:solidFill>
                  <a:srgbClr val="6C6C6C"/>
                </a:solidFill>
                <a:highlight>
                  <a:srgbClr val="FFFFFF"/>
                </a:highlight>
                <a:latin typeface="Arial"/>
                <a:ea typeface="Arial"/>
                <a:cs typeface="Arial"/>
                <a:sym typeface="Arial"/>
              </a:rPr>
              <a:t>complex event processing</a:t>
            </a:r>
            <a:r>
              <a:rPr b="0" i="0" lang="en-US" sz="1350" u="none" cap="none" strike="noStrike">
                <a:solidFill>
                  <a:srgbClr val="6C6C6C"/>
                </a:solidFill>
                <a:highlight>
                  <a:srgbClr val="FFFFFF"/>
                </a:highlight>
                <a:latin typeface="Arial"/>
                <a:ea typeface="Arial"/>
                <a:cs typeface="Arial"/>
                <a:sym typeface="Arial"/>
              </a:rPr>
              <a:t>, </a:t>
            </a:r>
            <a:r>
              <a:rPr b="1" i="0" lang="en-US" sz="1350" u="none" cap="none" strike="noStrike">
                <a:solidFill>
                  <a:srgbClr val="6C6C6C"/>
                </a:solidFill>
                <a:highlight>
                  <a:srgbClr val="FFFFFF"/>
                </a:highlight>
                <a:latin typeface="Arial"/>
                <a:ea typeface="Arial"/>
                <a:cs typeface="Arial"/>
                <a:sym typeface="Arial"/>
              </a:rPr>
              <a:t>business performance management</a:t>
            </a:r>
            <a:r>
              <a:rPr b="0" i="0" lang="en-US" sz="1350" u="none" cap="none" strike="noStrike">
                <a:solidFill>
                  <a:srgbClr val="6C6C6C"/>
                </a:solidFill>
                <a:highlight>
                  <a:srgbClr val="FFFFFF"/>
                </a:highlight>
                <a:latin typeface="Arial"/>
                <a:ea typeface="Arial"/>
                <a:cs typeface="Arial"/>
                <a:sym typeface="Arial"/>
              </a:rPr>
              <a:t>, </a:t>
            </a:r>
            <a:r>
              <a:rPr b="1" i="0" lang="en-US" sz="1350" u="none" cap="none" strike="noStrike">
                <a:solidFill>
                  <a:srgbClr val="6C6C6C"/>
                </a:solidFill>
                <a:highlight>
                  <a:srgbClr val="FFFFFF"/>
                </a:highlight>
                <a:latin typeface="Arial"/>
                <a:ea typeface="Arial"/>
                <a:cs typeface="Arial"/>
                <a:sym typeface="Arial"/>
              </a:rPr>
              <a:t>benchmarking</a:t>
            </a:r>
            <a:r>
              <a:rPr b="0" i="0" lang="en-US" sz="1350" u="none" cap="none" strike="noStrike">
                <a:solidFill>
                  <a:srgbClr val="6C6C6C"/>
                </a:solidFill>
                <a:highlight>
                  <a:srgbClr val="FFFFFF"/>
                </a:highlight>
                <a:latin typeface="Arial"/>
                <a:ea typeface="Arial"/>
                <a:cs typeface="Arial"/>
                <a:sym typeface="Arial"/>
              </a:rPr>
              <a:t>, </a:t>
            </a:r>
            <a:r>
              <a:rPr b="1" i="0" lang="en-US" sz="1350" u="none" cap="none" strike="noStrike">
                <a:solidFill>
                  <a:srgbClr val="6C6C6C"/>
                </a:solidFill>
                <a:highlight>
                  <a:srgbClr val="FFFFFF"/>
                </a:highlight>
                <a:latin typeface="Arial"/>
                <a:ea typeface="Arial"/>
                <a:cs typeface="Arial"/>
                <a:sym typeface="Arial"/>
              </a:rPr>
              <a:t>text mining, predictive analytics, and prescriptive analytics</a:t>
            </a:r>
            <a:r>
              <a:rPr b="0" i="0" lang="en-US" sz="1350" u="none" cap="none" strike="noStrike">
                <a:solidFill>
                  <a:srgbClr val="6C6C6C"/>
                </a:solidFill>
                <a:highlight>
                  <a:srgbClr val="FFFFFF"/>
                </a:highlight>
                <a:latin typeface="Arial"/>
                <a:ea typeface="Arial"/>
                <a:cs typeface="Arial"/>
                <a:sym typeface="Arial"/>
              </a:rPr>
              <a:t>.</a:t>
            </a:r>
            <a:endParaRPr b="0" i="0" sz="1350" u="none" cap="none" strike="noStrike">
              <a:solidFill>
                <a:srgbClr val="6C6C6C"/>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6C6C6C"/>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6C6C6C"/>
                </a:solidFill>
                <a:highlight>
                  <a:srgbClr val="FFFFFF"/>
                </a:highlight>
                <a:latin typeface="Arial"/>
                <a:ea typeface="Arial"/>
                <a:cs typeface="Arial"/>
                <a:sym typeface="Arial"/>
              </a:rPr>
              <a:t>BI technologies can handle large amounts of structured and sometimes unstructured data to help identify, develop, and otherwise create new strategic business opportunities.</a:t>
            </a:r>
            <a:endParaRPr b="0" i="0" sz="1350" u="none" cap="none" strike="noStrike">
              <a:solidFill>
                <a:srgbClr val="6C6C6C"/>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6C6C6C"/>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6C6C6C"/>
                </a:solidFill>
                <a:highlight>
                  <a:srgbClr val="FFFFFF"/>
                </a:highlight>
                <a:latin typeface="Arial"/>
                <a:ea typeface="Arial"/>
                <a:cs typeface="Arial"/>
                <a:sym typeface="Arial"/>
              </a:rPr>
              <a:t>Business intelligence can be used by enterprises to support a wide range of business decisions ranging from operational to strategic. </a:t>
            </a:r>
            <a:endParaRPr b="0" i="0" sz="1350" u="none" cap="none" strike="noStrike">
              <a:solidFill>
                <a:srgbClr val="6C6C6C"/>
              </a:solidFill>
              <a:highlight>
                <a:srgbClr val="FFFFFF"/>
              </a:highlight>
              <a:latin typeface="Arial"/>
              <a:ea typeface="Arial"/>
              <a:cs typeface="Arial"/>
              <a:sym typeface="Arial"/>
            </a:endParaRPr>
          </a:p>
          <a:p>
            <a:pPr indent="-314325" lvl="0" marL="457200" marR="0" rtl="0" algn="l">
              <a:lnSpc>
                <a:spcPct val="100000"/>
              </a:lnSpc>
              <a:spcBef>
                <a:spcPts val="0"/>
              </a:spcBef>
              <a:spcAft>
                <a:spcPts val="0"/>
              </a:spcAft>
              <a:buClr>
                <a:srgbClr val="6C6C6C"/>
              </a:buClr>
              <a:buSzPts val="1350"/>
              <a:buFont typeface="Arial"/>
              <a:buChar char="-"/>
            </a:pPr>
            <a:r>
              <a:rPr b="0" i="0" lang="en-US" sz="1350" u="none" cap="none" strike="noStrike">
                <a:solidFill>
                  <a:srgbClr val="6C6C6C"/>
                </a:solidFill>
                <a:highlight>
                  <a:srgbClr val="FFFFFF"/>
                </a:highlight>
                <a:latin typeface="Arial"/>
                <a:ea typeface="Arial"/>
                <a:cs typeface="Arial"/>
                <a:sym typeface="Arial"/>
              </a:rPr>
              <a:t>Basic operating decisions include product positioning or pricing.</a:t>
            </a:r>
            <a:endParaRPr b="0" i="0" sz="1350" u="none" cap="none" strike="noStrike">
              <a:solidFill>
                <a:srgbClr val="6C6C6C"/>
              </a:solidFill>
              <a:highlight>
                <a:srgbClr val="FFFFFF"/>
              </a:highlight>
              <a:latin typeface="Arial"/>
              <a:ea typeface="Arial"/>
              <a:cs typeface="Arial"/>
              <a:sym typeface="Arial"/>
            </a:endParaRPr>
          </a:p>
          <a:p>
            <a:pPr indent="-314325" lvl="0" marL="457200" marR="0" rtl="0" algn="l">
              <a:lnSpc>
                <a:spcPct val="100000"/>
              </a:lnSpc>
              <a:spcBef>
                <a:spcPts val="0"/>
              </a:spcBef>
              <a:spcAft>
                <a:spcPts val="0"/>
              </a:spcAft>
              <a:buClr>
                <a:srgbClr val="6C6C6C"/>
              </a:buClr>
              <a:buSzPts val="1350"/>
              <a:buFont typeface="Arial"/>
              <a:buChar char="-"/>
            </a:pPr>
            <a:r>
              <a:rPr b="0" i="0" lang="en-US" sz="1350" u="none" cap="none" strike="noStrike">
                <a:solidFill>
                  <a:srgbClr val="6C6C6C"/>
                </a:solidFill>
                <a:highlight>
                  <a:srgbClr val="FFFFFF"/>
                </a:highlight>
                <a:latin typeface="Arial"/>
                <a:ea typeface="Arial"/>
                <a:cs typeface="Arial"/>
                <a:sym typeface="Arial"/>
              </a:rPr>
              <a:t>Strategic business decisions involve priorities, goals, and directions at the broadest level.</a:t>
            </a:r>
            <a:endParaRPr b="0" i="0" sz="1350" u="none" cap="none" strike="noStrike">
              <a:solidFill>
                <a:srgbClr val="6C6C6C"/>
              </a:solidFill>
              <a:highlight>
                <a:srgbClr val="FFFFFF"/>
              </a:highlight>
              <a:latin typeface="Arial"/>
              <a:ea typeface="Arial"/>
              <a:cs typeface="Arial"/>
              <a:sym typeface="Arial"/>
            </a:endParaRPr>
          </a:p>
        </p:txBody>
      </p:sp>
      <p:sp>
        <p:nvSpPr>
          <p:cNvPr id="35" name="Google Shape;35;gfa464ee8d4_0_0"/>
          <p:cNvSpPr txBox="1"/>
          <p:nvPr/>
        </p:nvSpPr>
        <p:spPr>
          <a:xfrm>
            <a:off x="6782175" y="5745300"/>
            <a:ext cx="5853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https://www.netsuite.com/portal/resource/articles/business-strategy/business-intelligence-examples.shtml</a:t>
            </a:r>
            <a:endParaRPr b="0" i="0" sz="1200" u="none" cap="none" strike="noStrike">
              <a:solidFill>
                <a:srgbClr val="000000"/>
              </a:solidFill>
              <a:latin typeface="Arial"/>
              <a:ea typeface="Arial"/>
              <a:cs typeface="Arial"/>
              <a:sym typeface="Arial"/>
            </a:endParaRPr>
          </a:p>
        </p:txBody>
      </p:sp>
      <p:pic>
        <p:nvPicPr>
          <p:cNvPr id="36" name="Google Shape;36;gfa464ee8d4_0_0"/>
          <p:cNvPicPr preferRelativeResize="0"/>
          <p:nvPr/>
        </p:nvPicPr>
        <p:blipFill rotWithShape="1">
          <a:blip r:embed="rId3">
            <a:alphaModFix/>
          </a:blip>
          <a:srcRect b="0" l="0" r="0" t="0"/>
          <a:stretch/>
        </p:blipFill>
        <p:spPr>
          <a:xfrm>
            <a:off x="6559650" y="1637075"/>
            <a:ext cx="5505075" cy="3300525"/>
          </a:xfrm>
          <a:prstGeom prst="rect">
            <a:avLst/>
          </a:prstGeom>
          <a:noFill/>
          <a:ln>
            <a:noFill/>
          </a:ln>
        </p:spPr>
      </p:pic>
      <p:sp>
        <p:nvSpPr>
          <p:cNvPr id="37" name="Google Shape;37;gfa464ee8d4_0_0"/>
          <p:cNvSpPr txBox="1"/>
          <p:nvPr/>
        </p:nvSpPr>
        <p:spPr>
          <a:xfrm>
            <a:off x="7972200" y="5019525"/>
            <a:ext cx="286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BI in a nutshell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1050e2ed6c4_0_175"/>
          <p:cNvSpPr txBox="1"/>
          <p:nvPr>
            <p:ph idx="1" type="subTitle"/>
          </p:nvPr>
        </p:nvSpPr>
        <p:spPr>
          <a:xfrm>
            <a:off x="729080" y="45624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BI Integrator (Plugin Manager) UI - </a:t>
            </a:r>
            <a:r>
              <a:rPr b="1" lang="en-US"/>
              <a:t>Future</a:t>
            </a:r>
            <a:endParaRPr b="1"/>
          </a:p>
        </p:txBody>
      </p:sp>
      <p:pic>
        <p:nvPicPr>
          <p:cNvPr id="241" name="Google Shape;241;g1050e2ed6c4_0_175"/>
          <p:cNvPicPr preferRelativeResize="0"/>
          <p:nvPr/>
        </p:nvPicPr>
        <p:blipFill rotWithShape="1">
          <a:blip r:embed="rId3">
            <a:alphaModFix/>
          </a:blip>
          <a:srcRect b="0" l="0" r="0" t="0"/>
          <a:stretch/>
        </p:blipFill>
        <p:spPr>
          <a:xfrm>
            <a:off x="6619875" y="1115450"/>
            <a:ext cx="4626749" cy="1996750"/>
          </a:xfrm>
          <a:prstGeom prst="rect">
            <a:avLst/>
          </a:prstGeom>
          <a:noFill/>
          <a:ln>
            <a:noFill/>
          </a:ln>
        </p:spPr>
      </p:pic>
      <p:sp>
        <p:nvSpPr>
          <p:cNvPr id="242" name="Google Shape;242;g1050e2ed6c4_0_175"/>
          <p:cNvSpPr txBox="1"/>
          <p:nvPr/>
        </p:nvSpPr>
        <p:spPr>
          <a:xfrm>
            <a:off x="7325350" y="3430600"/>
            <a:ext cx="3429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Provide credential for external DB(Reference From fledge)</a:t>
            </a:r>
            <a:endParaRPr b="0" i="0" sz="1100" u="none" cap="none" strike="noStrike">
              <a:solidFill>
                <a:srgbClr val="000000"/>
              </a:solidFill>
              <a:latin typeface="Arial"/>
              <a:ea typeface="Arial"/>
              <a:cs typeface="Arial"/>
              <a:sym typeface="Arial"/>
            </a:endParaRPr>
          </a:p>
        </p:txBody>
      </p:sp>
      <p:pic>
        <p:nvPicPr>
          <p:cNvPr id="243" name="Google Shape;243;g1050e2ed6c4_0_175"/>
          <p:cNvPicPr preferRelativeResize="0"/>
          <p:nvPr/>
        </p:nvPicPr>
        <p:blipFill rotWithShape="1">
          <a:blip r:embed="rId4">
            <a:alphaModFix/>
          </a:blip>
          <a:srcRect b="0" l="0" r="0" t="0"/>
          <a:stretch/>
        </p:blipFill>
        <p:spPr>
          <a:xfrm>
            <a:off x="628875" y="1115450"/>
            <a:ext cx="5239606" cy="2198700"/>
          </a:xfrm>
          <a:prstGeom prst="rect">
            <a:avLst/>
          </a:prstGeom>
          <a:noFill/>
          <a:ln>
            <a:noFill/>
          </a:ln>
        </p:spPr>
      </p:pic>
      <p:sp>
        <p:nvSpPr>
          <p:cNvPr id="244" name="Google Shape;244;g1050e2ed6c4_0_175"/>
          <p:cNvSpPr txBox="1"/>
          <p:nvPr/>
        </p:nvSpPr>
        <p:spPr>
          <a:xfrm>
            <a:off x="1605025" y="3389500"/>
            <a:ext cx="3429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Select plugin (Reference From fledge)</a:t>
            </a:r>
            <a:endParaRPr b="0" i="0" sz="1100" u="none" cap="none" strike="noStrike">
              <a:solidFill>
                <a:srgbClr val="000000"/>
              </a:solidFill>
              <a:latin typeface="Arial"/>
              <a:ea typeface="Arial"/>
              <a:cs typeface="Arial"/>
              <a:sym typeface="Arial"/>
            </a:endParaRPr>
          </a:p>
        </p:txBody>
      </p:sp>
      <p:sp>
        <p:nvSpPr>
          <p:cNvPr id="245" name="Google Shape;245;g1050e2ed6c4_0_175"/>
          <p:cNvSpPr txBox="1"/>
          <p:nvPr/>
        </p:nvSpPr>
        <p:spPr>
          <a:xfrm>
            <a:off x="1411525" y="4402125"/>
            <a:ext cx="2941200" cy="831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Plugin selection (BI coordinator)</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plugins (Drop down)</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Name (Text) </a:t>
            </a:r>
            <a:endParaRPr b="0" i="0" sz="1400" u="none" cap="none" strike="noStrike">
              <a:solidFill>
                <a:srgbClr val="000000"/>
              </a:solidFill>
              <a:latin typeface="Arial"/>
              <a:ea typeface="Arial"/>
              <a:cs typeface="Arial"/>
              <a:sym typeface="Arial"/>
            </a:endParaRPr>
          </a:p>
        </p:txBody>
      </p:sp>
      <p:sp>
        <p:nvSpPr>
          <p:cNvPr id="246" name="Google Shape;246;g1050e2ed6c4_0_175"/>
          <p:cNvSpPr txBox="1"/>
          <p:nvPr/>
        </p:nvSpPr>
        <p:spPr>
          <a:xfrm>
            <a:off x="7462650" y="4402125"/>
            <a:ext cx="2941200" cy="1477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Credential (BI coordinator)</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URL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Username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Password</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Filter(Future)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Database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1050e2ed6c4_0_133"/>
          <p:cNvSpPr txBox="1"/>
          <p:nvPr>
            <p:ph idx="1" type="subTitle"/>
          </p:nvPr>
        </p:nvSpPr>
        <p:spPr>
          <a:xfrm>
            <a:off x="729080" y="45624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Authentication Flow - </a:t>
            </a:r>
            <a:r>
              <a:rPr b="1" lang="en-US"/>
              <a:t>Future</a:t>
            </a:r>
            <a:endParaRPr b="1"/>
          </a:p>
        </p:txBody>
      </p:sp>
      <p:sp>
        <p:nvSpPr>
          <p:cNvPr id="253" name="Google Shape;253;g1050e2ed6c4_0_133"/>
          <p:cNvSpPr/>
          <p:nvPr/>
        </p:nvSpPr>
        <p:spPr>
          <a:xfrm>
            <a:off x="1021775" y="1654038"/>
            <a:ext cx="1444800" cy="355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BI User</a:t>
            </a:r>
            <a:endParaRPr b="0" i="0" sz="1400" u="none" cap="none" strike="noStrike">
              <a:solidFill>
                <a:srgbClr val="000000"/>
              </a:solidFill>
              <a:latin typeface="Arial"/>
              <a:ea typeface="Arial"/>
              <a:cs typeface="Arial"/>
              <a:sym typeface="Arial"/>
            </a:endParaRPr>
          </a:p>
        </p:txBody>
      </p:sp>
      <p:sp>
        <p:nvSpPr>
          <p:cNvPr id="254" name="Google Shape;254;g1050e2ed6c4_0_133"/>
          <p:cNvSpPr/>
          <p:nvPr/>
        </p:nvSpPr>
        <p:spPr>
          <a:xfrm>
            <a:off x="2942000" y="1654038"/>
            <a:ext cx="1444800" cy="355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External DB</a:t>
            </a:r>
            <a:endParaRPr b="0" i="0" sz="1400" u="none" cap="none" strike="noStrike">
              <a:solidFill>
                <a:srgbClr val="000000"/>
              </a:solidFill>
              <a:latin typeface="Arial"/>
              <a:ea typeface="Arial"/>
              <a:cs typeface="Arial"/>
              <a:sym typeface="Arial"/>
            </a:endParaRPr>
          </a:p>
        </p:txBody>
      </p:sp>
      <p:sp>
        <p:nvSpPr>
          <p:cNvPr id="255" name="Google Shape;255;g1050e2ed6c4_0_133"/>
          <p:cNvSpPr/>
          <p:nvPr/>
        </p:nvSpPr>
        <p:spPr>
          <a:xfrm>
            <a:off x="4862225" y="1654038"/>
            <a:ext cx="1444800" cy="355200"/>
          </a:xfrm>
          <a:prstGeom prst="roundRect">
            <a:avLst>
              <a:gd fmla="val 16667" name="adj"/>
            </a:avLst>
          </a:prstGeom>
          <a:solidFill>
            <a:srgbClr val="3C78D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User Mgmt</a:t>
            </a:r>
            <a:endParaRPr b="0" i="0" sz="1100" u="none" cap="none" strike="noStrike">
              <a:solidFill>
                <a:srgbClr val="000000"/>
              </a:solidFill>
              <a:latin typeface="Arial"/>
              <a:ea typeface="Arial"/>
              <a:cs typeface="Arial"/>
              <a:sym typeface="Arial"/>
            </a:endParaRPr>
          </a:p>
        </p:txBody>
      </p:sp>
      <p:sp>
        <p:nvSpPr>
          <p:cNvPr id="256" name="Google Shape;256;g1050e2ed6c4_0_133"/>
          <p:cNvSpPr/>
          <p:nvPr/>
        </p:nvSpPr>
        <p:spPr>
          <a:xfrm>
            <a:off x="6782450" y="1609050"/>
            <a:ext cx="1666500" cy="400200"/>
          </a:xfrm>
          <a:prstGeom prst="roundRect">
            <a:avLst>
              <a:gd fmla="val 16667" name="adj"/>
            </a:avLst>
          </a:prstGeom>
          <a:solidFill>
            <a:srgbClr val="C9DA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BI Integrator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(Plugin Manager)</a:t>
            </a:r>
            <a:endParaRPr b="0" i="0" sz="1400" u="none" cap="none" strike="noStrike">
              <a:solidFill>
                <a:srgbClr val="000000"/>
              </a:solidFill>
              <a:latin typeface="Arial"/>
              <a:ea typeface="Arial"/>
              <a:cs typeface="Arial"/>
              <a:sym typeface="Arial"/>
            </a:endParaRPr>
          </a:p>
        </p:txBody>
      </p:sp>
      <p:cxnSp>
        <p:nvCxnSpPr>
          <p:cNvPr id="257" name="Google Shape;257;g1050e2ed6c4_0_133"/>
          <p:cNvCxnSpPr/>
          <p:nvPr/>
        </p:nvCxnSpPr>
        <p:spPr>
          <a:xfrm>
            <a:off x="3564925" y="2035413"/>
            <a:ext cx="23700" cy="3823500"/>
          </a:xfrm>
          <a:prstGeom prst="straightConnector1">
            <a:avLst/>
          </a:prstGeom>
          <a:noFill/>
          <a:ln cap="flat" cmpd="sng" w="9525">
            <a:solidFill>
              <a:schemeClr val="dk1"/>
            </a:solidFill>
            <a:prstDash val="solid"/>
            <a:round/>
            <a:headEnd len="sm" w="sm" type="none"/>
            <a:tailEnd len="sm" w="sm" type="none"/>
          </a:ln>
        </p:spPr>
      </p:cxnSp>
      <p:cxnSp>
        <p:nvCxnSpPr>
          <p:cNvPr id="258" name="Google Shape;258;g1050e2ed6c4_0_133"/>
          <p:cNvCxnSpPr/>
          <p:nvPr/>
        </p:nvCxnSpPr>
        <p:spPr>
          <a:xfrm>
            <a:off x="5572775" y="2035413"/>
            <a:ext cx="23700" cy="3823500"/>
          </a:xfrm>
          <a:prstGeom prst="straightConnector1">
            <a:avLst/>
          </a:prstGeom>
          <a:noFill/>
          <a:ln cap="flat" cmpd="sng" w="9525">
            <a:solidFill>
              <a:schemeClr val="dk1"/>
            </a:solidFill>
            <a:prstDash val="solid"/>
            <a:round/>
            <a:headEnd len="sm" w="sm" type="none"/>
            <a:tailEnd len="sm" w="sm" type="none"/>
          </a:ln>
        </p:spPr>
      </p:cxnSp>
      <p:cxnSp>
        <p:nvCxnSpPr>
          <p:cNvPr id="259" name="Google Shape;259;g1050e2ed6c4_0_133"/>
          <p:cNvCxnSpPr/>
          <p:nvPr/>
        </p:nvCxnSpPr>
        <p:spPr>
          <a:xfrm>
            <a:off x="1439375" y="2009238"/>
            <a:ext cx="23700" cy="3823500"/>
          </a:xfrm>
          <a:prstGeom prst="straightConnector1">
            <a:avLst/>
          </a:prstGeom>
          <a:noFill/>
          <a:ln cap="flat" cmpd="sng" w="9525">
            <a:solidFill>
              <a:schemeClr val="dk1"/>
            </a:solidFill>
            <a:prstDash val="solid"/>
            <a:round/>
            <a:headEnd len="sm" w="sm" type="none"/>
            <a:tailEnd len="sm" w="sm" type="none"/>
          </a:ln>
        </p:spPr>
      </p:cxnSp>
      <p:cxnSp>
        <p:nvCxnSpPr>
          <p:cNvPr id="260" name="Google Shape;260;g1050e2ed6c4_0_133"/>
          <p:cNvCxnSpPr/>
          <p:nvPr/>
        </p:nvCxnSpPr>
        <p:spPr>
          <a:xfrm>
            <a:off x="7493000" y="2009238"/>
            <a:ext cx="23700" cy="3823500"/>
          </a:xfrm>
          <a:prstGeom prst="straightConnector1">
            <a:avLst/>
          </a:prstGeom>
          <a:noFill/>
          <a:ln cap="flat" cmpd="sng" w="9525">
            <a:solidFill>
              <a:schemeClr val="dk1"/>
            </a:solidFill>
            <a:prstDash val="solid"/>
            <a:round/>
            <a:headEnd len="sm" w="sm" type="none"/>
            <a:tailEnd len="sm" w="sm" type="none"/>
          </a:ln>
        </p:spPr>
      </p:cxnSp>
      <p:cxnSp>
        <p:nvCxnSpPr>
          <p:cNvPr id="261" name="Google Shape;261;g1050e2ed6c4_0_133"/>
          <p:cNvCxnSpPr/>
          <p:nvPr/>
        </p:nvCxnSpPr>
        <p:spPr>
          <a:xfrm>
            <a:off x="1439375" y="2508825"/>
            <a:ext cx="4118100" cy="21300"/>
          </a:xfrm>
          <a:prstGeom prst="straightConnector1">
            <a:avLst/>
          </a:prstGeom>
          <a:noFill/>
          <a:ln cap="flat" cmpd="sng" w="9525">
            <a:solidFill>
              <a:schemeClr val="dk1"/>
            </a:solidFill>
            <a:prstDash val="solid"/>
            <a:round/>
            <a:headEnd len="sm" w="sm" type="none"/>
            <a:tailEnd len="med" w="med" type="stealth"/>
          </a:ln>
        </p:spPr>
      </p:cxnSp>
      <p:sp>
        <p:nvSpPr>
          <p:cNvPr id="262" name="Google Shape;262;g1050e2ed6c4_0_133"/>
          <p:cNvSpPr txBox="1"/>
          <p:nvPr/>
        </p:nvSpPr>
        <p:spPr>
          <a:xfrm>
            <a:off x="1863100" y="2097488"/>
            <a:ext cx="1601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Login to Edgegallery portal</a:t>
            </a:r>
            <a:endParaRPr b="0" i="0" sz="900" u="none" cap="none" strike="noStrike">
              <a:solidFill>
                <a:srgbClr val="000000"/>
              </a:solidFill>
              <a:latin typeface="Arial"/>
              <a:ea typeface="Arial"/>
              <a:cs typeface="Arial"/>
              <a:sym typeface="Arial"/>
            </a:endParaRPr>
          </a:p>
        </p:txBody>
      </p:sp>
      <p:cxnSp>
        <p:nvCxnSpPr>
          <p:cNvPr id="263" name="Google Shape;263;g1050e2ed6c4_0_133"/>
          <p:cNvCxnSpPr/>
          <p:nvPr/>
        </p:nvCxnSpPr>
        <p:spPr>
          <a:xfrm flipH="1" rot="10800000">
            <a:off x="1463075" y="3271925"/>
            <a:ext cx="6065700" cy="31800"/>
          </a:xfrm>
          <a:prstGeom prst="straightConnector1">
            <a:avLst/>
          </a:prstGeom>
          <a:noFill/>
          <a:ln cap="flat" cmpd="sng" w="9525">
            <a:solidFill>
              <a:srgbClr val="141E35"/>
            </a:solidFill>
            <a:prstDash val="solid"/>
            <a:round/>
            <a:headEnd len="sm" w="sm" type="none"/>
            <a:tailEnd len="med" w="med" type="stealth"/>
          </a:ln>
        </p:spPr>
      </p:cxnSp>
      <p:sp>
        <p:nvSpPr>
          <p:cNvPr id="264" name="Google Shape;264;g1050e2ed6c4_0_133"/>
          <p:cNvSpPr txBox="1"/>
          <p:nvPr/>
        </p:nvSpPr>
        <p:spPr>
          <a:xfrm>
            <a:off x="1463075" y="3271929"/>
            <a:ext cx="3327300" cy="738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Go to BI coordinator UI</a:t>
            </a:r>
            <a:endParaRPr b="0" i="0" sz="900" u="none" cap="none" strike="noStrike">
              <a:solidFill>
                <a:srgbClr val="000000"/>
              </a:solidFill>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Select Plugin</a:t>
            </a:r>
            <a:endParaRPr b="0" i="0" sz="900" u="none" cap="none" strike="noStrike">
              <a:solidFill>
                <a:srgbClr val="000000"/>
              </a:solidFill>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Register External DB ( provide URL, Credential)</a:t>
            </a:r>
            <a:endParaRPr b="0" i="0" sz="900" u="none" cap="none" strike="noStrike">
              <a:solidFill>
                <a:srgbClr val="000000"/>
              </a:solidFill>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Select Filter (Future)</a:t>
            </a:r>
            <a:endParaRPr b="0" i="0" sz="900" u="none" cap="none" strike="noStrike">
              <a:solidFill>
                <a:srgbClr val="000000"/>
              </a:solidFill>
              <a:latin typeface="Arial"/>
              <a:ea typeface="Arial"/>
              <a:cs typeface="Arial"/>
              <a:sym typeface="Arial"/>
            </a:endParaRPr>
          </a:p>
        </p:txBody>
      </p:sp>
      <p:sp>
        <p:nvSpPr>
          <p:cNvPr id="265" name="Google Shape;265;g1050e2ed6c4_0_133"/>
          <p:cNvSpPr/>
          <p:nvPr/>
        </p:nvSpPr>
        <p:spPr>
          <a:xfrm>
            <a:off x="7493000" y="3303725"/>
            <a:ext cx="604025" cy="561025"/>
          </a:xfrm>
          <a:custGeom>
            <a:rect b="b" l="l" r="r" t="t"/>
            <a:pathLst>
              <a:path extrusionOk="0" h="22441" w="24161">
                <a:moveTo>
                  <a:pt x="0" y="0"/>
                </a:moveTo>
                <a:cubicBezTo>
                  <a:pt x="4023" y="2117"/>
                  <a:pt x="23923" y="8963"/>
                  <a:pt x="24135" y="12703"/>
                </a:cubicBezTo>
                <a:cubicBezTo>
                  <a:pt x="24347" y="16443"/>
                  <a:pt x="5081" y="20818"/>
                  <a:pt x="1270" y="2244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g1050e2ed6c4_0_133"/>
          <p:cNvSpPr txBox="1"/>
          <p:nvPr/>
        </p:nvSpPr>
        <p:spPr>
          <a:xfrm>
            <a:off x="7493000" y="3621150"/>
            <a:ext cx="2316300" cy="461700"/>
          </a:xfrm>
          <a:prstGeom prst="rect">
            <a:avLst/>
          </a:prstGeom>
          <a:noFill/>
          <a:ln>
            <a:noFill/>
          </a:ln>
        </p:spPr>
        <p:txBody>
          <a:bodyPr anchorCtr="0" anchor="t" bIns="91425" lIns="91425" spcFirstLastPara="1" rIns="91425" wrap="square" tIns="91425">
            <a:spAutoFit/>
          </a:bodyPr>
          <a:lstStyle/>
          <a:p>
            <a:pPr indent="-285750" lvl="0" marL="45720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Store DB and credential</a:t>
            </a:r>
            <a:endParaRPr b="0" i="0" sz="900" u="none" cap="none" strike="noStrike">
              <a:solidFill>
                <a:srgbClr val="000000"/>
              </a:solidFill>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Enable plugin</a:t>
            </a:r>
            <a:endParaRPr b="0" i="0" sz="900" u="none" cap="none" strike="noStrike">
              <a:solidFill>
                <a:srgbClr val="000000"/>
              </a:solidFill>
              <a:latin typeface="Arial"/>
              <a:ea typeface="Arial"/>
              <a:cs typeface="Arial"/>
              <a:sym typeface="Arial"/>
            </a:endParaRPr>
          </a:p>
        </p:txBody>
      </p:sp>
      <p:cxnSp>
        <p:nvCxnSpPr>
          <p:cNvPr id="267" name="Google Shape;267;g1050e2ed6c4_0_133"/>
          <p:cNvCxnSpPr/>
          <p:nvPr/>
        </p:nvCxnSpPr>
        <p:spPr>
          <a:xfrm flipH="1">
            <a:off x="3610325" y="4520100"/>
            <a:ext cx="3948600" cy="25500"/>
          </a:xfrm>
          <a:prstGeom prst="straightConnector1">
            <a:avLst/>
          </a:prstGeom>
          <a:noFill/>
          <a:ln cap="flat" cmpd="sng" w="9525">
            <a:solidFill>
              <a:schemeClr val="dk1"/>
            </a:solidFill>
            <a:prstDash val="solid"/>
            <a:round/>
            <a:headEnd len="sm" w="sm" type="none"/>
            <a:tailEnd len="med" w="med" type="stealth"/>
          </a:ln>
        </p:spPr>
      </p:cxnSp>
      <p:sp>
        <p:nvSpPr>
          <p:cNvPr id="268" name="Google Shape;268;g1050e2ed6c4_0_133"/>
          <p:cNvSpPr txBox="1"/>
          <p:nvPr/>
        </p:nvSpPr>
        <p:spPr>
          <a:xfrm>
            <a:off x="4303575" y="4566388"/>
            <a:ext cx="2316300" cy="3231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Write to DB (Credential)</a:t>
            </a:r>
            <a:endParaRPr b="0" i="0" sz="900" u="none" cap="none" strike="noStrike">
              <a:solidFill>
                <a:srgbClr val="000000"/>
              </a:solidFill>
              <a:latin typeface="Arial"/>
              <a:ea typeface="Arial"/>
              <a:cs typeface="Arial"/>
              <a:sym typeface="Arial"/>
            </a:endParaRPr>
          </a:p>
        </p:txBody>
      </p:sp>
      <p:cxnSp>
        <p:nvCxnSpPr>
          <p:cNvPr id="269" name="Google Shape;269;g1050e2ed6c4_0_133"/>
          <p:cNvCxnSpPr/>
          <p:nvPr/>
        </p:nvCxnSpPr>
        <p:spPr>
          <a:xfrm>
            <a:off x="1482000" y="5398750"/>
            <a:ext cx="2138400" cy="10500"/>
          </a:xfrm>
          <a:prstGeom prst="straightConnector1">
            <a:avLst/>
          </a:prstGeom>
          <a:noFill/>
          <a:ln cap="flat" cmpd="sng" w="9525">
            <a:solidFill>
              <a:schemeClr val="dk1"/>
            </a:solidFill>
            <a:prstDash val="solid"/>
            <a:round/>
            <a:headEnd len="sm" w="sm" type="none"/>
            <a:tailEnd len="med" w="med" type="stealth"/>
          </a:ln>
        </p:spPr>
      </p:cxnSp>
      <p:sp>
        <p:nvSpPr>
          <p:cNvPr id="270" name="Google Shape;270;g1050e2ed6c4_0_133"/>
          <p:cNvSpPr txBox="1"/>
          <p:nvPr/>
        </p:nvSpPr>
        <p:spPr>
          <a:xfrm>
            <a:off x="1505650" y="5054863"/>
            <a:ext cx="2316300" cy="3231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Use DB as BI data source</a:t>
            </a:r>
            <a:endParaRPr b="0" i="0" sz="900" u="none" cap="none" strike="noStrike">
              <a:solidFill>
                <a:srgbClr val="000000"/>
              </a:solidFill>
              <a:latin typeface="Arial"/>
              <a:ea typeface="Arial"/>
              <a:cs typeface="Arial"/>
              <a:sym typeface="Arial"/>
            </a:endParaRPr>
          </a:p>
        </p:txBody>
      </p:sp>
      <p:sp>
        <p:nvSpPr>
          <p:cNvPr id="271" name="Google Shape;271;g1050e2ed6c4_0_133"/>
          <p:cNvSpPr txBox="1"/>
          <p:nvPr/>
        </p:nvSpPr>
        <p:spPr>
          <a:xfrm>
            <a:off x="736825" y="6163100"/>
            <a:ext cx="9675900" cy="6156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Note: In EG 1.5 release, BI Integrator plugins will get authentication information from user during Ansible deployment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Plugin Manager can be considered in future for dynamically starting and configuring new Plugins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10314751998_0_0"/>
          <p:cNvSpPr/>
          <p:nvPr/>
        </p:nvSpPr>
        <p:spPr>
          <a:xfrm>
            <a:off x="374900" y="1444305"/>
            <a:ext cx="3664500" cy="440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g10314751998_0_0"/>
          <p:cNvSpPr/>
          <p:nvPr/>
        </p:nvSpPr>
        <p:spPr>
          <a:xfrm>
            <a:off x="4286474" y="1374125"/>
            <a:ext cx="3869100" cy="440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g10314751998_0_0"/>
          <p:cNvSpPr/>
          <p:nvPr/>
        </p:nvSpPr>
        <p:spPr>
          <a:xfrm>
            <a:off x="8278075" y="1275600"/>
            <a:ext cx="3789600" cy="440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g10314751998_0_0"/>
          <p:cNvSpPr txBox="1"/>
          <p:nvPr>
            <p:ph idx="1" type="subTitle"/>
          </p:nvPr>
        </p:nvSpPr>
        <p:spPr>
          <a:xfrm>
            <a:off x="729080" y="45624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E2E Flow</a:t>
            </a:r>
            <a:endParaRPr/>
          </a:p>
        </p:txBody>
      </p:sp>
      <p:sp>
        <p:nvSpPr>
          <p:cNvPr id="281" name="Google Shape;281;g10314751998_0_0"/>
          <p:cNvSpPr/>
          <p:nvPr/>
        </p:nvSpPr>
        <p:spPr>
          <a:xfrm>
            <a:off x="525075" y="1689488"/>
            <a:ext cx="1444800" cy="355200"/>
          </a:xfrm>
          <a:prstGeom prst="roundRect">
            <a:avLst>
              <a:gd fmla="val 16667" name="adj"/>
            </a:avLst>
          </a:prstGeom>
          <a:solidFill>
            <a:srgbClr val="FF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BI User</a:t>
            </a:r>
            <a:endParaRPr b="0" i="0" sz="1400" u="none" cap="none" strike="noStrike">
              <a:solidFill>
                <a:srgbClr val="000000"/>
              </a:solidFill>
              <a:latin typeface="Arial"/>
              <a:ea typeface="Arial"/>
              <a:cs typeface="Arial"/>
              <a:sym typeface="Arial"/>
            </a:endParaRPr>
          </a:p>
        </p:txBody>
      </p:sp>
      <p:sp>
        <p:nvSpPr>
          <p:cNvPr id="282" name="Google Shape;282;g10314751998_0_0"/>
          <p:cNvSpPr/>
          <p:nvPr/>
        </p:nvSpPr>
        <p:spPr>
          <a:xfrm>
            <a:off x="2487650" y="1689488"/>
            <a:ext cx="1444800" cy="355200"/>
          </a:xfrm>
          <a:prstGeom prst="roundRect">
            <a:avLst>
              <a:gd fmla="val 16667" name="adj"/>
            </a:avLst>
          </a:prstGeom>
          <a:solidFill>
            <a:srgbClr val="FF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External DB</a:t>
            </a:r>
            <a:endParaRPr b="0" i="0" sz="1400" u="none" cap="none" strike="noStrike">
              <a:solidFill>
                <a:srgbClr val="000000"/>
              </a:solidFill>
              <a:latin typeface="Arial"/>
              <a:ea typeface="Arial"/>
              <a:cs typeface="Arial"/>
              <a:sym typeface="Arial"/>
            </a:endParaRPr>
          </a:p>
        </p:txBody>
      </p:sp>
      <p:sp>
        <p:nvSpPr>
          <p:cNvPr id="283" name="Google Shape;283;g10314751998_0_0"/>
          <p:cNvSpPr/>
          <p:nvPr/>
        </p:nvSpPr>
        <p:spPr>
          <a:xfrm>
            <a:off x="10240625" y="1689500"/>
            <a:ext cx="1444800" cy="355200"/>
          </a:xfrm>
          <a:prstGeom prst="roundRect">
            <a:avLst>
              <a:gd fmla="val 16667" name="adj"/>
            </a:avLst>
          </a:prstGeom>
          <a:solidFill>
            <a:srgbClr val="C9DA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Collector(s)</a:t>
            </a:r>
            <a:endParaRPr b="0" i="0" sz="1400" u="none" cap="none" strike="noStrike">
              <a:solidFill>
                <a:srgbClr val="000000"/>
              </a:solidFill>
              <a:latin typeface="Arial"/>
              <a:ea typeface="Arial"/>
              <a:cs typeface="Arial"/>
              <a:sym typeface="Arial"/>
            </a:endParaRPr>
          </a:p>
        </p:txBody>
      </p:sp>
      <p:sp>
        <p:nvSpPr>
          <p:cNvPr id="284" name="Google Shape;284;g10314751998_0_0"/>
          <p:cNvSpPr/>
          <p:nvPr/>
        </p:nvSpPr>
        <p:spPr>
          <a:xfrm>
            <a:off x="4450225" y="1583004"/>
            <a:ext cx="1444800" cy="461700"/>
          </a:xfrm>
          <a:prstGeom prst="roundRect">
            <a:avLst>
              <a:gd fmla="val 16667" name="adj"/>
            </a:avLst>
          </a:prstGeom>
          <a:solidFill>
            <a:srgbClr val="C9DA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100" u="none" cap="none" strike="noStrike">
                <a:solidFill>
                  <a:srgbClr val="000000"/>
                </a:solidFill>
                <a:latin typeface="Arial"/>
                <a:ea typeface="Arial"/>
                <a:cs typeface="Arial"/>
                <a:sym typeface="Arial"/>
              </a:rPr>
              <a:t>BI Integrator</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100" u="none" cap="none" strike="noStrike">
                <a:solidFill>
                  <a:srgbClr val="000000"/>
                </a:solidFill>
                <a:latin typeface="Arial"/>
                <a:ea typeface="Arial"/>
                <a:cs typeface="Arial"/>
                <a:sym typeface="Arial"/>
              </a:rPr>
              <a:t>(Plugin Manager)</a:t>
            </a:r>
            <a:endParaRPr b="0" i="0" sz="1100" u="none" cap="none" strike="noStrike">
              <a:solidFill>
                <a:srgbClr val="000000"/>
              </a:solidFill>
              <a:latin typeface="Arial"/>
              <a:ea typeface="Arial"/>
              <a:cs typeface="Arial"/>
              <a:sym typeface="Arial"/>
            </a:endParaRPr>
          </a:p>
        </p:txBody>
      </p:sp>
      <p:sp>
        <p:nvSpPr>
          <p:cNvPr id="285" name="Google Shape;285;g10314751998_0_0"/>
          <p:cNvSpPr/>
          <p:nvPr/>
        </p:nvSpPr>
        <p:spPr>
          <a:xfrm>
            <a:off x="7003500" y="1689500"/>
            <a:ext cx="954900" cy="355200"/>
          </a:xfrm>
          <a:prstGeom prst="roundRect">
            <a:avLst>
              <a:gd fmla="val 16667" name="adj"/>
            </a:avLst>
          </a:prstGeom>
          <a:solidFill>
            <a:srgbClr val="C9DA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Kafka adapter</a:t>
            </a:r>
            <a:endParaRPr b="0" i="0" sz="1400" u="none" cap="none" strike="noStrike">
              <a:solidFill>
                <a:srgbClr val="000000"/>
              </a:solidFill>
              <a:latin typeface="Arial"/>
              <a:ea typeface="Arial"/>
              <a:cs typeface="Arial"/>
              <a:sym typeface="Arial"/>
            </a:endParaRPr>
          </a:p>
        </p:txBody>
      </p:sp>
      <p:sp>
        <p:nvSpPr>
          <p:cNvPr id="286" name="Google Shape;286;g10314751998_0_0"/>
          <p:cNvSpPr/>
          <p:nvPr/>
        </p:nvSpPr>
        <p:spPr>
          <a:xfrm>
            <a:off x="8392325" y="1689500"/>
            <a:ext cx="1444800" cy="355200"/>
          </a:xfrm>
          <a:prstGeom prst="roundRect">
            <a:avLst>
              <a:gd fmla="val 16667" name="adj"/>
            </a:avLst>
          </a:prstGeom>
          <a:solidFill>
            <a:srgbClr val="C9DA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Prometheus</a:t>
            </a:r>
            <a:endParaRPr b="0" i="0" sz="1400" u="none" cap="none" strike="noStrike">
              <a:solidFill>
                <a:srgbClr val="000000"/>
              </a:solidFill>
              <a:latin typeface="Arial"/>
              <a:ea typeface="Arial"/>
              <a:cs typeface="Arial"/>
              <a:sym typeface="Arial"/>
            </a:endParaRPr>
          </a:p>
        </p:txBody>
      </p:sp>
      <p:cxnSp>
        <p:nvCxnSpPr>
          <p:cNvPr id="287" name="Google Shape;287;g10314751998_0_0"/>
          <p:cNvCxnSpPr/>
          <p:nvPr/>
        </p:nvCxnSpPr>
        <p:spPr>
          <a:xfrm>
            <a:off x="1247475" y="2044698"/>
            <a:ext cx="1800" cy="3400500"/>
          </a:xfrm>
          <a:prstGeom prst="straightConnector1">
            <a:avLst/>
          </a:prstGeom>
          <a:noFill/>
          <a:ln cap="flat" cmpd="sng" w="9525">
            <a:solidFill>
              <a:schemeClr val="dk1"/>
            </a:solidFill>
            <a:prstDash val="solid"/>
            <a:round/>
            <a:headEnd len="sm" w="sm" type="none"/>
            <a:tailEnd len="sm" w="sm" type="none"/>
          </a:ln>
        </p:spPr>
      </p:cxnSp>
      <p:cxnSp>
        <p:nvCxnSpPr>
          <p:cNvPr id="288" name="Google Shape;288;g10314751998_0_0"/>
          <p:cNvCxnSpPr/>
          <p:nvPr/>
        </p:nvCxnSpPr>
        <p:spPr>
          <a:xfrm>
            <a:off x="3284125" y="2044698"/>
            <a:ext cx="1800" cy="3400500"/>
          </a:xfrm>
          <a:prstGeom prst="straightConnector1">
            <a:avLst/>
          </a:prstGeom>
          <a:noFill/>
          <a:ln cap="flat" cmpd="sng" w="9525">
            <a:solidFill>
              <a:schemeClr val="dk1"/>
            </a:solidFill>
            <a:prstDash val="solid"/>
            <a:round/>
            <a:headEnd len="sm" w="sm" type="none"/>
            <a:tailEnd len="sm" w="sm" type="none"/>
          </a:ln>
        </p:spPr>
      </p:cxnSp>
      <p:cxnSp>
        <p:nvCxnSpPr>
          <p:cNvPr id="289" name="Google Shape;289;g10314751998_0_0"/>
          <p:cNvCxnSpPr/>
          <p:nvPr/>
        </p:nvCxnSpPr>
        <p:spPr>
          <a:xfrm>
            <a:off x="5180200" y="2044698"/>
            <a:ext cx="1800" cy="3400500"/>
          </a:xfrm>
          <a:prstGeom prst="straightConnector1">
            <a:avLst/>
          </a:prstGeom>
          <a:noFill/>
          <a:ln cap="flat" cmpd="sng" w="9525">
            <a:solidFill>
              <a:schemeClr val="dk1"/>
            </a:solidFill>
            <a:prstDash val="solid"/>
            <a:round/>
            <a:headEnd len="sm" w="sm" type="none"/>
            <a:tailEnd len="sm" w="sm" type="none"/>
          </a:ln>
        </p:spPr>
      </p:cxnSp>
      <p:cxnSp>
        <p:nvCxnSpPr>
          <p:cNvPr id="290" name="Google Shape;290;g10314751998_0_0"/>
          <p:cNvCxnSpPr/>
          <p:nvPr/>
        </p:nvCxnSpPr>
        <p:spPr>
          <a:xfrm>
            <a:off x="7390438" y="2044698"/>
            <a:ext cx="1800" cy="3400500"/>
          </a:xfrm>
          <a:prstGeom prst="straightConnector1">
            <a:avLst/>
          </a:prstGeom>
          <a:noFill/>
          <a:ln cap="flat" cmpd="sng" w="9525">
            <a:solidFill>
              <a:schemeClr val="dk1"/>
            </a:solidFill>
            <a:prstDash val="solid"/>
            <a:round/>
            <a:headEnd len="sm" w="sm" type="none"/>
            <a:tailEnd len="sm" w="sm" type="none"/>
          </a:ln>
        </p:spPr>
      </p:cxnSp>
      <p:cxnSp>
        <p:nvCxnSpPr>
          <p:cNvPr id="291" name="Google Shape;291;g10314751998_0_0"/>
          <p:cNvCxnSpPr/>
          <p:nvPr/>
        </p:nvCxnSpPr>
        <p:spPr>
          <a:xfrm>
            <a:off x="9182425" y="2044698"/>
            <a:ext cx="1800" cy="3400500"/>
          </a:xfrm>
          <a:prstGeom prst="straightConnector1">
            <a:avLst/>
          </a:prstGeom>
          <a:noFill/>
          <a:ln cap="flat" cmpd="sng" w="9525">
            <a:solidFill>
              <a:schemeClr val="dk1"/>
            </a:solidFill>
            <a:prstDash val="solid"/>
            <a:round/>
            <a:headEnd len="sm" w="sm" type="none"/>
            <a:tailEnd len="sm" w="sm" type="none"/>
          </a:ln>
        </p:spPr>
      </p:cxnSp>
      <p:cxnSp>
        <p:nvCxnSpPr>
          <p:cNvPr id="292" name="Google Shape;292;g10314751998_0_0"/>
          <p:cNvCxnSpPr/>
          <p:nvPr/>
        </p:nvCxnSpPr>
        <p:spPr>
          <a:xfrm>
            <a:off x="11049725" y="2044698"/>
            <a:ext cx="1800" cy="3400500"/>
          </a:xfrm>
          <a:prstGeom prst="straightConnector1">
            <a:avLst/>
          </a:prstGeom>
          <a:noFill/>
          <a:ln cap="flat" cmpd="sng" w="9525">
            <a:solidFill>
              <a:schemeClr val="dk1"/>
            </a:solidFill>
            <a:prstDash val="solid"/>
            <a:round/>
            <a:headEnd len="sm" w="sm" type="none"/>
            <a:tailEnd len="sm" w="sm" type="none"/>
          </a:ln>
        </p:spPr>
      </p:cxnSp>
      <p:cxnSp>
        <p:nvCxnSpPr>
          <p:cNvPr id="293" name="Google Shape;293;g10314751998_0_0"/>
          <p:cNvCxnSpPr/>
          <p:nvPr/>
        </p:nvCxnSpPr>
        <p:spPr>
          <a:xfrm>
            <a:off x="9182425" y="2322425"/>
            <a:ext cx="1884300" cy="10500"/>
          </a:xfrm>
          <a:prstGeom prst="straightConnector1">
            <a:avLst/>
          </a:prstGeom>
          <a:noFill/>
          <a:ln cap="flat" cmpd="sng" w="9525">
            <a:solidFill>
              <a:schemeClr val="dk1"/>
            </a:solidFill>
            <a:prstDash val="solid"/>
            <a:round/>
            <a:headEnd len="sm" w="sm" type="none"/>
            <a:tailEnd len="med" w="med" type="stealth"/>
          </a:ln>
        </p:spPr>
      </p:cxnSp>
      <p:sp>
        <p:nvSpPr>
          <p:cNvPr id="294" name="Google Shape;294;g10314751998_0_0"/>
          <p:cNvSpPr txBox="1"/>
          <p:nvPr/>
        </p:nvSpPr>
        <p:spPr>
          <a:xfrm>
            <a:off x="9484875" y="2280050"/>
            <a:ext cx="1444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Pull data from collector</a:t>
            </a:r>
            <a:endParaRPr b="0" i="0" sz="900" u="none" cap="none" strike="noStrike">
              <a:solidFill>
                <a:srgbClr val="000000"/>
              </a:solidFill>
              <a:latin typeface="Arial"/>
              <a:ea typeface="Arial"/>
              <a:cs typeface="Arial"/>
              <a:sym typeface="Arial"/>
            </a:endParaRPr>
          </a:p>
        </p:txBody>
      </p:sp>
      <p:cxnSp>
        <p:nvCxnSpPr>
          <p:cNvPr id="295" name="Google Shape;295;g10314751998_0_0"/>
          <p:cNvCxnSpPr/>
          <p:nvPr/>
        </p:nvCxnSpPr>
        <p:spPr>
          <a:xfrm rot="10800000">
            <a:off x="7391700" y="2693325"/>
            <a:ext cx="1780200" cy="0"/>
          </a:xfrm>
          <a:prstGeom prst="straightConnector1">
            <a:avLst/>
          </a:prstGeom>
          <a:noFill/>
          <a:ln cap="flat" cmpd="sng" w="9525">
            <a:solidFill>
              <a:schemeClr val="dk1"/>
            </a:solidFill>
            <a:prstDash val="solid"/>
            <a:round/>
            <a:headEnd len="sm" w="sm" type="none"/>
            <a:tailEnd len="med" w="med" type="stealth"/>
          </a:ln>
        </p:spPr>
      </p:cxnSp>
      <p:sp>
        <p:nvSpPr>
          <p:cNvPr id="296" name="Google Shape;296;g10314751998_0_0"/>
          <p:cNvSpPr txBox="1"/>
          <p:nvPr/>
        </p:nvSpPr>
        <p:spPr>
          <a:xfrm>
            <a:off x="7564938" y="2693325"/>
            <a:ext cx="1444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Push Data to kafka adapter</a:t>
            </a:r>
            <a:endParaRPr b="0" i="0" sz="900" u="none" cap="none" strike="noStrike">
              <a:solidFill>
                <a:srgbClr val="000000"/>
              </a:solidFill>
              <a:latin typeface="Arial"/>
              <a:ea typeface="Arial"/>
              <a:cs typeface="Arial"/>
              <a:sym typeface="Arial"/>
            </a:endParaRPr>
          </a:p>
        </p:txBody>
      </p:sp>
      <p:cxnSp>
        <p:nvCxnSpPr>
          <p:cNvPr id="297" name="Google Shape;297;g10314751998_0_0"/>
          <p:cNvCxnSpPr/>
          <p:nvPr/>
        </p:nvCxnSpPr>
        <p:spPr>
          <a:xfrm flipH="1">
            <a:off x="5179950" y="3486675"/>
            <a:ext cx="1224900" cy="22200"/>
          </a:xfrm>
          <a:prstGeom prst="straightConnector1">
            <a:avLst/>
          </a:prstGeom>
          <a:noFill/>
          <a:ln cap="flat" cmpd="sng" w="9525">
            <a:solidFill>
              <a:schemeClr val="dk1"/>
            </a:solidFill>
            <a:prstDash val="solid"/>
            <a:round/>
            <a:headEnd len="sm" w="sm" type="none"/>
            <a:tailEnd len="med" w="med" type="stealth"/>
          </a:ln>
        </p:spPr>
      </p:cxnSp>
      <p:sp>
        <p:nvSpPr>
          <p:cNvPr id="298" name="Google Shape;298;g10314751998_0_0"/>
          <p:cNvSpPr txBox="1"/>
          <p:nvPr/>
        </p:nvSpPr>
        <p:spPr>
          <a:xfrm>
            <a:off x="5320763" y="3579938"/>
            <a:ext cx="1444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BI coordinator received subscribed topic</a:t>
            </a:r>
            <a:endParaRPr b="0" i="0" sz="900" u="none" cap="none" strike="noStrike">
              <a:solidFill>
                <a:srgbClr val="000000"/>
              </a:solidFill>
              <a:latin typeface="Arial"/>
              <a:ea typeface="Arial"/>
              <a:cs typeface="Arial"/>
              <a:sym typeface="Arial"/>
            </a:endParaRPr>
          </a:p>
        </p:txBody>
      </p:sp>
      <p:cxnSp>
        <p:nvCxnSpPr>
          <p:cNvPr id="299" name="Google Shape;299;g10314751998_0_0"/>
          <p:cNvCxnSpPr/>
          <p:nvPr/>
        </p:nvCxnSpPr>
        <p:spPr>
          <a:xfrm flipH="1">
            <a:off x="3284125" y="4412000"/>
            <a:ext cx="1878900" cy="5100"/>
          </a:xfrm>
          <a:prstGeom prst="straightConnector1">
            <a:avLst/>
          </a:prstGeom>
          <a:noFill/>
          <a:ln cap="flat" cmpd="sng" w="9525">
            <a:solidFill>
              <a:schemeClr val="dk1"/>
            </a:solidFill>
            <a:prstDash val="solid"/>
            <a:round/>
            <a:headEnd len="sm" w="sm" type="none"/>
            <a:tailEnd len="med" w="med" type="stealth"/>
          </a:ln>
        </p:spPr>
      </p:cxnSp>
      <p:sp>
        <p:nvSpPr>
          <p:cNvPr id="300" name="Google Shape;300;g10314751998_0_0"/>
          <p:cNvSpPr txBox="1"/>
          <p:nvPr/>
        </p:nvSpPr>
        <p:spPr>
          <a:xfrm>
            <a:off x="3545875" y="4412000"/>
            <a:ext cx="1444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Write Data to DB</a:t>
            </a:r>
            <a:endParaRPr b="0" i="0" sz="900" u="none" cap="none" strike="noStrike">
              <a:solidFill>
                <a:srgbClr val="000000"/>
              </a:solidFill>
              <a:latin typeface="Arial"/>
              <a:ea typeface="Arial"/>
              <a:cs typeface="Arial"/>
              <a:sym typeface="Arial"/>
            </a:endParaRPr>
          </a:p>
        </p:txBody>
      </p:sp>
      <p:cxnSp>
        <p:nvCxnSpPr>
          <p:cNvPr id="301" name="Google Shape;301;g10314751998_0_0"/>
          <p:cNvCxnSpPr/>
          <p:nvPr/>
        </p:nvCxnSpPr>
        <p:spPr>
          <a:xfrm>
            <a:off x="1239075" y="4930725"/>
            <a:ext cx="2063700" cy="17100"/>
          </a:xfrm>
          <a:prstGeom prst="straightConnector1">
            <a:avLst/>
          </a:prstGeom>
          <a:noFill/>
          <a:ln cap="flat" cmpd="sng" w="9525">
            <a:solidFill>
              <a:schemeClr val="dk1"/>
            </a:solidFill>
            <a:prstDash val="solid"/>
            <a:round/>
            <a:headEnd len="sm" w="sm" type="none"/>
            <a:tailEnd len="med" w="med" type="stealth"/>
          </a:ln>
        </p:spPr>
      </p:cxnSp>
      <p:sp>
        <p:nvSpPr>
          <p:cNvPr id="302" name="Google Shape;302;g10314751998_0_0"/>
          <p:cNvSpPr txBox="1"/>
          <p:nvPr/>
        </p:nvSpPr>
        <p:spPr>
          <a:xfrm>
            <a:off x="1541525" y="4888350"/>
            <a:ext cx="1444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Pull Data from DB</a:t>
            </a:r>
            <a:endParaRPr b="0" i="0" sz="900" u="none" cap="none" strike="noStrike">
              <a:solidFill>
                <a:srgbClr val="000000"/>
              </a:solidFill>
              <a:latin typeface="Arial"/>
              <a:ea typeface="Arial"/>
              <a:cs typeface="Arial"/>
              <a:sym typeface="Arial"/>
            </a:endParaRPr>
          </a:p>
        </p:txBody>
      </p:sp>
      <p:cxnSp>
        <p:nvCxnSpPr>
          <p:cNvPr id="303" name="Google Shape;303;g10314751998_0_0"/>
          <p:cNvCxnSpPr/>
          <p:nvPr/>
        </p:nvCxnSpPr>
        <p:spPr>
          <a:xfrm flipH="1" rot="10800000">
            <a:off x="1239075" y="4111475"/>
            <a:ext cx="3937500" cy="24900"/>
          </a:xfrm>
          <a:prstGeom prst="straightConnector1">
            <a:avLst/>
          </a:prstGeom>
          <a:noFill/>
          <a:ln cap="flat" cmpd="sng" w="9525">
            <a:solidFill>
              <a:schemeClr val="dk1"/>
            </a:solidFill>
            <a:prstDash val="solid"/>
            <a:round/>
            <a:headEnd len="sm" w="sm" type="none"/>
            <a:tailEnd len="med" w="med" type="stealth"/>
          </a:ln>
        </p:spPr>
      </p:cxnSp>
      <p:sp>
        <p:nvSpPr>
          <p:cNvPr id="304" name="Google Shape;304;g10314751998_0_0"/>
          <p:cNvSpPr txBox="1"/>
          <p:nvPr/>
        </p:nvSpPr>
        <p:spPr>
          <a:xfrm>
            <a:off x="1969875" y="3802450"/>
            <a:ext cx="20637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Register DB</a:t>
            </a:r>
            <a:endParaRPr b="0" i="0" sz="900" u="none" cap="none" strike="noStrike">
              <a:solidFill>
                <a:srgbClr val="000000"/>
              </a:solidFill>
              <a:latin typeface="Arial"/>
              <a:ea typeface="Arial"/>
              <a:cs typeface="Arial"/>
              <a:sym typeface="Arial"/>
            </a:endParaRPr>
          </a:p>
        </p:txBody>
      </p:sp>
      <p:sp>
        <p:nvSpPr>
          <p:cNvPr id="305" name="Google Shape;305;g10314751998_0_0"/>
          <p:cNvSpPr txBox="1"/>
          <p:nvPr/>
        </p:nvSpPr>
        <p:spPr>
          <a:xfrm>
            <a:off x="9558950" y="5366900"/>
            <a:ext cx="1249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Edge</a:t>
            </a:r>
            <a:endParaRPr b="0" i="0" sz="1400" u="none" cap="none" strike="noStrike">
              <a:solidFill>
                <a:srgbClr val="000000"/>
              </a:solidFill>
              <a:latin typeface="Arial"/>
              <a:ea typeface="Arial"/>
              <a:cs typeface="Arial"/>
              <a:sym typeface="Arial"/>
            </a:endParaRPr>
          </a:p>
        </p:txBody>
      </p:sp>
      <p:sp>
        <p:nvSpPr>
          <p:cNvPr id="306" name="Google Shape;306;g10314751998_0_0"/>
          <p:cNvSpPr txBox="1"/>
          <p:nvPr/>
        </p:nvSpPr>
        <p:spPr>
          <a:xfrm>
            <a:off x="5444150" y="5284800"/>
            <a:ext cx="1249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Center</a:t>
            </a:r>
            <a:endParaRPr b="0" i="0" sz="1400" u="none" cap="none" strike="noStrike">
              <a:solidFill>
                <a:srgbClr val="000000"/>
              </a:solidFill>
              <a:latin typeface="Arial"/>
              <a:ea typeface="Arial"/>
              <a:cs typeface="Arial"/>
              <a:sym typeface="Arial"/>
            </a:endParaRPr>
          </a:p>
        </p:txBody>
      </p:sp>
      <p:sp>
        <p:nvSpPr>
          <p:cNvPr id="307" name="Google Shape;307;g10314751998_0_0"/>
          <p:cNvSpPr txBox="1"/>
          <p:nvPr/>
        </p:nvSpPr>
        <p:spPr>
          <a:xfrm>
            <a:off x="1582550" y="5445200"/>
            <a:ext cx="1249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External</a:t>
            </a:r>
            <a:endParaRPr b="0" i="0" sz="1400" u="none" cap="none" strike="noStrike">
              <a:solidFill>
                <a:srgbClr val="000000"/>
              </a:solidFill>
              <a:latin typeface="Arial"/>
              <a:ea typeface="Arial"/>
              <a:cs typeface="Arial"/>
              <a:sym typeface="Arial"/>
            </a:endParaRPr>
          </a:p>
        </p:txBody>
      </p:sp>
      <p:sp>
        <p:nvSpPr>
          <p:cNvPr id="308" name="Google Shape;308;g10314751998_0_0"/>
          <p:cNvSpPr/>
          <p:nvPr/>
        </p:nvSpPr>
        <p:spPr>
          <a:xfrm>
            <a:off x="5953413" y="1700975"/>
            <a:ext cx="954900" cy="355200"/>
          </a:xfrm>
          <a:prstGeom prst="roundRect">
            <a:avLst>
              <a:gd fmla="val 16667" name="adj"/>
            </a:avLst>
          </a:prstGeom>
          <a:solidFill>
            <a:srgbClr val="C9DA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Kafka</a:t>
            </a:r>
            <a:endParaRPr b="0" i="0" sz="1400" u="none" cap="none" strike="noStrike">
              <a:solidFill>
                <a:srgbClr val="000000"/>
              </a:solidFill>
              <a:latin typeface="Arial"/>
              <a:ea typeface="Arial"/>
              <a:cs typeface="Arial"/>
              <a:sym typeface="Arial"/>
            </a:endParaRPr>
          </a:p>
        </p:txBody>
      </p:sp>
      <p:cxnSp>
        <p:nvCxnSpPr>
          <p:cNvPr id="309" name="Google Shape;309;g10314751998_0_0"/>
          <p:cNvCxnSpPr/>
          <p:nvPr/>
        </p:nvCxnSpPr>
        <p:spPr>
          <a:xfrm>
            <a:off x="6416550" y="2056173"/>
            <a:ext cx="1800" cy="3400500"/>
          </a:xfrm>
          <a:prstGeom prst="straightConnector1">
            <a:avLst/>
          </a:prstGeom>
          <a:noFill/>
          <a:ln cap="flat" cmpd="sng" w="9525">
            <a:solidFill>
              <a:schemeClr val="dk1"/>
            </a:solidFill>
            <a:prstDash val="solid"/>
            <a:round/>
            <a:headEnd len="sm" w="sm" type="none"/>
            <a:tailEnd len="sm" w="sm" type="none"/>
          </a:ln>
        </p:spPr>
      </p:cxnSp>
      <p:cxnSp>
        <p:nvCxnSpPr>
          <p:cNvPr id="310" name="Google Shape;310;g10314751998_0_0"/>
          <p:cNvCxnSpPr/>
          <p:nvPr/>
        </p:nvCxnSpPr>
        <p:spPr>
          <a:xfrm flipH="1">
            <a:off x="6443250" y="3109350"/>
            <a:ext cx="929100" cy="300"/>
          </a:xfrm>
          <a:prstGeom prst="straightConnector1">
            <a:avLst/>
          </a:prstGeom>
          <a:noFill/>
          <a:ln cap="flat" cmpd="sng" w="9525">
            <a:solidFill>
              <a:schemeClr val="dk1"/>
            </a:solidFill>
            <a:prstDash val="solid"/>
            <a:round/>
            <a:headEnd len="sm" w="sm" type="none"/>
            <a:tailEnd len="med" w="med" type="stealth"/>
          </a:ln>
        </p:spPr>
      </p:cxnSp>
      <p:sp>
        <p:nvSpPr>
          <p:cNvPr id="311" name="Google Shape;311;g10314751998_0_0"/>
          <p:cNvSpPr txBox="1"/>
          <p:nvPr/>
        </p:nvSpPr>
        <p:spPr>
          <a:xfrm>
            <a:off x="6675299" y="2647950"/>
            <a:ext cx="630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convert and put data into kafka</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10989a0a3b6_1_16"/>
          <p:cNvSpPr txBox="1"/>
          <p:nvPr>
            <p:ph idx="1" type="subTitle"/>
          </p:nvPr>
        </p:nvSpPr>
        <p:spPr>
          <a:xfrm>
            <a:off x="729080" y="45624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BI Integrator - Deployment Scripts</a:t>
            </a:r>
            <a:endParaRPr b="1"/>
          </a:p>
        </p:txBody>
      </p:sp>
      <p:sp>
        <p:nvSpPr>
          <p:cNvPr id="318" name="Google Shape;318;g10989a0a3b6_1_16"/>
          <p:cNvSpPr txBox="1"/>
          <p:nvPr/>
        </p:nvSpPr>
        <p:spPr>
          <a:xfrm>
            <a:off x="504300" y="1447950"/>
            <a:ext cx="109653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highlight>
                  <a:srgbClr val="FFFFFF"/>
                </a:highlight>
                <a:latin typeface="Arial"/>
                <a:ea typeface="Arial"/>
                <a:cs typeface="Arial"/>
                <a:sym typeface="Arial"/>
              </a:rPr>
              <a:t>Ansible playbook for Deployment</a:t>
            </a:r>
            <a:endParaRPr b="0" i="0" sz="2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highlight>
                  <a:srgbClr val="FFFFFF"/>
                </a:highlight>
                <a:latin typeface="Arial"/>
                <a:ea typeface="Arial"/>
                <a:cs typeface="Arial"/>
                <a:sym typeface="Arial"/>
              </a:rPr>
              <a:t> - BI Integrator Collector + Edge Adapter - 1 playbook</a:t>
            </a:r>
            <a:endParaRPr b="0" i="0" sz="2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highlight>
                  <a:srgbClr val="FFFFFF"/>
                </a:highlight>
                <a:latin typeface="Arial"/>
                <a:ea typeface="Arial"/>
                <a:cs typeface="Arial"/>
                <a:sym typeface="Arial"/>
              </a:rPr>
              <a:t> - BI Integrator Exporter (except plugins) - 1 playbook</a:t>
            </a:r>
            <a:endParaRPr b="0" i="0" sz="2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highlight>
                  <a:srgbClr val="FFFFFF"/>
                </a:highlight>
                <a:latin typeface="Arial"/>
                <a:ea typeface="Arial"/>
                <a:cs typeface="Arial"/>
                <a:sym typeface="Arial"/>
              </a:rPr>
              <a:t> - Per Plugin - 1 Playbook (currently only 1 mongo db connect playbook)</a:t>
            </a:r>
            <a:endParaRPr b="0" i="0" sz="2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highlight>
                  <a:srgbClr val="FFFFFF"/>
                </a:highlight>
                <a:latin typeface="Arial"/>
                <a:ea typeface="Arial"/>
                <a:cs typeface="Arial"/>
                <a:sym typeface="Arial"/>
              </a:rPr>
              <a:t>Note</a:t>
            </a:r>
            <a:r>
              <a:rPr b="0" i="0" lang="en-US" sz="2400" u="none" cap="none" strike="noStrike">
                <a:solidFill>
                  <a:srgbClr val="000000"/>
                </a:solidFill>
                <a:highlight>
                  <a:srgbClr val="FFFFFF"/>
                </a:highlight>
                <a:latin typeface="Arial"/>
                <a:ea typeface="Arial"/>
                <a:cs typeface="Arial"/>
                <a:sym typeface="Arial"/>
              </a:rPr>
              <a:t>: Plugin playbook to include plugin deployment, along with plugin configurations like filter, BI system data source endpoint, Authentication etc.</a:t>
            </a:r>
            <a:endParaRPr b="0" i="0" sz="2400" u="none" cap="none" strike="noStrike">
              <a:solidFill>
                <a:srgbClr val="000000"/>
              </a:solidFill>
              <a:highlight>
                <a:srgbClr val="FFFFFF"/>
              </a:highlight>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105aa1dcd17_0_257"/>
          <p:cNvSpPr/>
          <p:nvPr/>
        </p:nvSpPr>
        <p:spPr>
          <a:xfrm>
            <a:off x="116450" y="2724475"/>
            <a:ext cx="4896300" cy="2953200"/>
          </a:xfrm>
          <a:prstGeom prst="roundRect">
            <a:avLst>
              <a:gd fmla="val 16667" name="adj"/>
            </a:avLst>
          </a:prstGeom>
          <a:solidFill>
            <a:schemeClr val="lt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g105aa1dcd17_0_257"/>
          <p:cNvSpPr txBox="1"/>
          <p:nvPr>
            <p:ph idx="1" type="subTitle"/>
          </p:nvPr>
        </p:nvSpPr>
        <p:spPr>
          <a:xfrm>
            <a:off x="245950" y="120900"/>
            <a:ext cx="110253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Demo with Metabase BI</a:t>
            </a:r>
            <a:endParaRPr/>
          </a:p>
        </p:txBody>
      </p:sp>
      <p:sp>
        <p:nvSpPr>
          <p:cNvPr id="326" name="Google Shape;326;g105aa1dcd17_0_257"/>
          <p:cNvSpPr/>
          <p:nvPr/>
        </p:nvSpPr>
        <p:spPr>
          <a:xfrm>
            <a:off x="7404600" y="328550"/>
            <a:ext cx="2792700" cy="2744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g105aa1dcd17_0_257"/>
          <p:cNvSpPr txBox="1"/>
          <p:nvPr/>
        </p:nvSpPr>
        <p:spPr>
          <a:xfrm>
            <a:off x="8068888" y="2672750"/>
            <a:ext cx="15480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Edge Cluster 1</a:t>
            </a:r>
            <a:endParaRPr b="0" i="0" sz="1100" u="none" cap="none" strike="noStrike">
              <a:solidFill>
                <a:srgbClr val="000000"/>
              </a:solidFill>
              <a:latin typeface="Arial"/>
              <a:ea typeface="Arial"/>
              <a:cs typeface="Arial"/>
              <a:sym typeface="Arial"/>
            </a:endParaRPr>
          </a:p>
        </p:txBody>
      </p:sp>
      <p:sp>
        <p:nvSpPr>
          <p:cNvPr id="328" name="Google Shape;328;g105aa1dcd17_0_257"/>
          <p:cNvSpPr/>
          <p:nvPr/>
        </p:nvSpPr>
        <p:spPr>
          <a:xfrm>
            <a:off x="8833900" y="583900"/>
            <a:ext cx="979500" cy="355200"/>
          </a:xfrm>
          <a:prstGeom prst="roundRect">
            <a:avLst>
              <a:gd fmla="val 16667" name="adj"/>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cadvisor</a:t>
            </a:r>
            <a:endParaRPr b="0" i="0" sz="800" u="none" cap="none" strike="noStrike">
              <a:solidFill>
                <a:srgbClr val="000000"/>
              </a:solidFill>
              <a:latin typeface="Arial"/>
              <a:ea typeface="Arial"/>
              <a:cs typeface="Arial"/>
              <a:sym typeface="Arial"/>
            </a:endParaRPr>
          </a:p>
        </p:txBody>
      </p:sp>
      <p:sp>
        <p:nvSpPr>
          <p:cNvPr id="329" name="Google Shape;329;g105aa1dcd17_0_257"/>
          <p:cNvSpPr/>
          <p:nvPr/>
        </p:nvSpPr>
        <p:spPr>
          <a:xfrm>
            <a:off x="8833900" y="1133225"/>
            <a:ext cx="979500" cy="355200"/>
          </a:xfrm>
          <a:prstGeom prst="roundRect">
            <a:avLst>
              <a:gd fmla="val 16667" name="adj"/>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Node exporter</a:t>
            </a:r>
            <a:endParaRPr b="0" i="0" sz="800" u="none" cap="none" strike="noStrike">
              <a:solidFill>
                <a:srgbClr val="000000"/>
              </a:solidFill>
              <a:latin typeface="Arial"/>
              <a:ea typeface="Arial"/>
              <a:cs typeface="Arial"/>
              <a:sym typeface="Arial"/>
            </a:endParaRPr>
          </a:p>
        </p:txBody>
      </p:sp>
      <p:sp>
        <p:nvSpPr>
          <p:cNvPr id="330" name="Google Shape;330;g105aa1dcd17_0_257"/>
          <p:cNvSpPr/>
          <p:nvPr/>
        </p:nvSpPr>
        <p:spPr>
          <a:xfrm>
            <a:off x="7759350" y="2050413"/>
            <a:ext cx="992400" cy="533100"/>
          </a:xfrm>
          <a:prstGeom prst="roundRect">
            <a:avLst>
              <a:gd fmla="val 16667" name="adj"/>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Prometheus</a:t>
            </a:r>
            <a:endParaRPr b="0" i="0" sz="1100" u="none" cap="none" strike="noStrike">
              <a:solidFill>
                <a:srgbClr val="000000"/>
              </a:solidFill>
              <a:latin typeface="Arial"/>
              <a:ea typeface="Arial"/>
              <a:cs typeface="Arial"/>
              <a:sym typeface="Arial"/>
            </a:endParaRPr>
          </a:p>
        </p:txBody>
      </p:sp>
      <p:cxnSp>
        <p:nvCxnSpPr>
          <p:cNvPr id="331" name="Google Shape;331;g105aa1dcd17_0_257"/>
          <p:cNvCxnSpPr>
            <a:stCxn id="329" idx="1"/>
          </p:cNvCxnSpPr>
          <p:nvPr/>
        </p:nvCxnSpPr>
        <p:spPr>
          <a:xfrm flipH="1">
            <a:off x="8272000" y="1310825"/>
            <a:ext cx="561900" cy="5100"/>
          </a:xfrm>
          <a:prstGeom prst="straightConnector1">
            <a:avLst/>
          </a:prstGeom>
          <a:noFill/>
          <a:ln cap="flat" cmpd="sng" w="19050">
            <a:solidFill>
              <a:srgbClr val="38761D"/>
            </a:solidFill>
            <a:prstDash val="solid"/>
            <a:round/>
            <a:headEnd len="sm" w="sm" type="none"/>
            <a:tailEnd len="sm" w="sm" type="none"/>
          </a:ln>
        </p:spPr>
      </p:cxnSp>
      <p:cxnSp>
        <p:nvCxnSpPr>
          <p:cNvPr id="332" name="Google Shape;332;g105aa1dcd17_0_257"/>
          <p:cNvCxnSpPr>
            <a:stCxn id="328" idx="1"/>
            <a:endCxn id="330" idx="0"/>
          </p:cNvCxnSpPr>
          <p:nvPr/>
        </p:nvCxnSpPr>
        <p:spPr>
          <a:xfrm flipH="1">
            <a:off x="8255500" y="761500"/>
            <a:ext cx="578400" cy="1288800"/>
          </a:xfrm>
          <a:prstGeom prst="bentConnector2">
            <a:avLst/>
          </a:prstGeom>
          <a:noFill/>
          <a:ln cap="flat" cmpd="sng" w="19050">
            <a:solidFill>
              <a:srgbClr val="38761D"/>
            </a:solidFill>
            <a:prstDash val="solid"/>
            <a:round/>
            <a:headEnd len="sm" w="sm" type="none"/>
            <a:tailEnd len="sm" w="sm" type="none"/>
          </a:ln>
        </p:spPr>
      </p:cxnSp>
      <p:cxnSp>
        <p:nvCxnSpPr>
          <p:cNvPr id="333" name="Google Shape;333;g105aa1dcd17_0_257"/>
          <p:cNvCxnSpPr>
            <a:stCxn id="330" idx="1"/>
            <a:endCxn id="334" idx="3"/>
          </p:cNvCxnSpPr>
          <p:nvPr/>
        </p:nvCxnSpPr>
        <p:spPr>
          <a:xfrm flipH="1">
            <a:off x="4073250" y="2316963"/>
            <a:ext cx="3686100" cy="2462700"/>
          </a:xfrm>
          <a:prstGeom prst="bentConnector3">
            <a:avLst>
              <a:gd fmla="val 50000" name="adj1"/>
            </a:avLst>
          </a:prstGeom>
          <a:noFill/>
          <a:ln cap="flat" cmpd="sng" w="19050">
            <a:solidFill>
              <a:srgbClr val="1155CC"/>
            </a:solidFill>
            <a:prstDash val="solid"/>
            <a:round/>
            <a:headEnd len="sm" w="sm" type="none"/>
            <a:tailEnd len="med" w="med" type="stealth"/>
          </a:ln>
        </p:spPr>
      </p:cxnSp>
      <p:sp>
        <p:nvSpPr>
          <p:cNvPr id="335" name="Google Shape;335;g105aa1dcd17_0_257"/>
          <p:cNvSpPr/>
          <p:nvPr/>
        </p:nvSpPr>
        <p:spPr>
          <a:xfrm>
            <a:off x="7489275" y="3847850"/>
            <a:ext cx="2792700" cy="2744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g105aa1dcd17_0_257"/>
          <p:cNvSpPr txBox="1"/>
          <p:nvPr/>
        </p:nvSpPr>
        <p:spPr>
          <a:xfrm>
            <a:off x="8153563" y="6192050"/>
            <a:ext cx="15480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Edge Cluster 1</a:t>
            </a:r>
            <a:endParaRPr b="0" i="0" sz="1100" u="none" cap="none" strike="noStrike">
              <a:solidFill>
                <a:srgbClr val="000000"/>
              </a:solidFill>
              <a:latin typeface="Arial"/>
              <a:ea typeface="Arial"/>
              <a:cs typeface="Arial"/>
              <a:sym typeface="Arial"/>
            </a:endParaRPr>
          </a:p>
        </p:txBody>
      </p:sp>
      <p:sp>
        <p:nvSpPr>
          <p:cNvPr id="337" name="Google Shape;337;g105aa1dcd17_0_257"/>
          <p:cNvSpPr/>
          <p:nvPr/>
        </p:nvSpPr>
        <p:spPr>
          <a:xfrm>
            <a:off x="8918575" y="4103200"/>
            <a:ext cx="979500" cy="355200"/>
          </a:xfrm>
          <a:prstGeom prst="roundRect">
            <a:avLst>
              <a:gd fmla="val 16667" name="adj"/>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cadvisor</a:t>
            </a:r>
            <a:endParaRPr b="0" i="0" sz="800" u="none" cap="none" strike="noStrike">
              <a:solidFill>
                <a:srgbClr val="000000"/>
              </a:solidFill>
              <a:latin typeface="Arial"/>
              <a:ea typeface="Arial"/>
              <a:cs typeface="Arial"/>
              <a:sym typeface="Arial"/>
            </a:endParaRPr>
          </a:p>
        </p:txBody>
      </p:sp>
      <p:sp>
        <p:nvSpPr>
          <p:cNvPr id="338" name="Google Shape;338;g105aa1dcd17_0_257"/>
          <p:cNvSpPr/>
          <p:nvPr/>
        </p:nvSpPr>
        <p:spPr>
          <a:xfrm>
            <a:off x="8918575" y="4576325"/>
            <a:ext cx="979500" cy="355200"/>
          </a:xfrm>
          <a:prstGeom prst="roundRect">
            <a:avLst>
              <a:gd fmla="val 16667" name="adj"/>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Node exporter</a:t>
            </a:r>
            <a:endParaRPr b="0" i="0" sz="800" u="none" cap="none" strike="noStrike">
              <a:solidFill>
                <a:srgbClr val="000000"/>
              </a:solidFill>
              <a:latin typeface="Arial"/>
              <a:ea typeface="Arial"/>
              <a:cs typeface="Arial"/>
              <a:sym typeface="Arial"/>
            </a:endParaRPr>
          </a:p>
        </p:txBody>
      </p:sp>
      <p:sp>
        <p:nvSpPr>
          <p:cNvPr id="339" name="Google Shape;339;g105aa1dcd17_0_257"/>
          <p:cNvSpPr/>
          <p:nvPr/>
        </p:nvSpPr>
        <p:spPr>
          <a:xfrm>
            <a:off x="7844025" y="5417313"/>
            <a:ext cx="992400" cy="533100"/>
          </a:xfrm>
          <a:prstGeom prst="roundRect">
            <a:avLst>
              <a:gd fmla="val 16667" name="adj"/>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Prometheus</a:t>
            </a:r>
            <a:endParaRPr b="0" i="0" sz="1100" u="none" cap="none" strike="noStrike">
              <a:solidFill>
                <a:srgbClr val="000000"/>
              </a:solidFill>
              <a:latin typeface="Arial"/>
              <a:ea typeface="Arial"/>
              <a:cs typeface="Arial"/>
              <a:sym typeface="Arial"/>
            </a:endParaRPr>
          </a:p>
        </p:txBody>
      </p:sp>
      <p:cxnSp>
        <p:nvCxnSpPr>
          <p:cNvPr id="340" name="Google Shape;340;g105aa1dcd17_0_257"/>
          <p:cNvCxnSpPr>
            <a:stCxn id="338" idx="1"/>
          </p:cNvCxnSpPr>
          <p:nvPr/>
        </p:nvCxnSpPr>
        <p:spPr>
          <a:xfrm flipH="1">
            <a:off x="8356675" y="4753925"/>
            <a:ext cx="561900" cy="5100"/>
          </a:xfrm>
          <a:prstGeom prst="straightConnector1">
            <a:avLst/>
          </a:prstGeom>
          <a:noFill/>
          <a:ln cap="flat" cmpd="sng" w="19050">
            <a:solidFill>
              <a:srgbClr val="38761D"/>
            </a:solidFill>
            <a:prstDash val="solid"/>
            <a:round/>
            <a:headEnd len="sm" w="sm" type="none"/>
            <a:tailEnd len="sm" w="sm" type="none"/>
          </a:ln>
        </p:spPr>
      </p:cxnSp>
      <p:cxnSp>
        <p:nvCxnSpPr>
          <p:cNvPr id="341" name="Google Shape;341;g105aa1dcd17_0_257"/>
          <p:cNvCxnSpPr>
            <a:stCxn id="337" idx="1"/>
            <a:endCxn id="339" idx="0"/>
          </p:cNvCxnSpPr>
          <p:nvPr/>
        </p:nvCxnSpPr>
        <p:spPr>
          <a:xfrm flipH="1">
            <a:off x="8340175" y="4280800"/>
            <a:ext cx="578400" cy="1136400"/>
          </a:xfrm>
          <a:prstGeom prst="bentConnector2">
            <a:avLst/>
          </a:prstGeom>
          <a:noFill/>
          <a:ln cap="flat" cmpd="sng" w="19050">
            <a:solidFill>
              <a:srgbClr val="38761D"/>
            </a:solidFill>
            <a:prstDash val="solid"/>
            <a:round/>
            <a:headEnd len="sm" w="sm" type="none"/>
            <a:tailEnd len="sm" w="sm" type="none"/>
          </a:ln>
        </p:spPr>
      </p:cxnSp>
      <p:cxnSp>
        <p:nvCxnSpPr>
          <p:cNvPr id="342" name="Google Shape;342;g105aa1dcd17_0_257"/>
          <p:cNvCxnSpPr>
            <a:stCxn id="339" idx="1"/>
            <a:endCxn id="343" idx="3"/>
          </p:cNvCxnSpPr>
          <p:nvPr/>
        </p:nvCxnSpPr>
        <p:spPr>
          <a:xfrm rot="10800000">
            <a:off x="4080225" y="5280963"/>
            <a:ext cx="3763800" cy="402900"/>
          </a:xfrm>
          <a:prstGeom prst="bentConnector3">
            <a:avLst>
              <a:gd fmla="val 49999" name="adj1"/>
            </a:avLst>
          </a:prstGeom>
          <a:noFill/>
          <a:ln cap="flat" cmpd="sng" w="19050">
            <a:solidFill>
              <a:srgbClr val="1155CC"/>
            </a:solidFill>
            <a:prstDash val="solid"/>
            <a:round/>
            <a:headEnd len="sm" w="sm" type="none"/>
            <a:tailEnd len="med" w="med" type="stealth"/>
          </a:ln>
        </p:spPr>
      </p:cxnSp>
      <p:sp>
        <p:nvSpPr>
          <p:cNvPr id="344" name="Google Shape;344;g105aa1dcd17_0_257"/>
          <p:cNvSpPr/>
          <p:nvPr/>
        </p:nvSpPr>
        <p:spPr>
          <a:xfrm>
            <a:off x="1590825" y="1807013"/>
            <a:ext cx="1004100" cy="483900"/>
          </a:xfrm>
          <a:prstGeom prst="cube">
            <a:avLst>
              <a:gd fmla="val 25000" name="adj"/>
            </a:avLst>
          </a:prstGeom>
          <a:solidFill>
            <a:srgbClr val="FF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mongoDB</a:t>
            </a:r>
            <a:endParaRPr b="0" i="0" sz="1100" u="none" cap="none" strike="noStrike">
              <a:solidFill>
                <a:srgbClr val="000000"/>
              </a:solidFill>
              <a:latin typeface="Arial"/>
              <a:ea typeface="Arial"/>
              <a:cs typeface="Arial"/>
              <a:sym typeface="Arial"/>
            </a:endParaRPr>
          </a:p>
        </p:txBody>
      </p:sp>
      <p:sp>
        <p:nvSpPr>
          <p:cNvPr id="345" name="Google Shape;345;g105aa1dcd17_0_257"/>
          <p:cNvSpPr/>
          <p:nvPr/>
        </p:nvSpPr>
        <p:spPr>
          <a:xfrm>
            <a:off x="1370475" y="1018275"/>
            <a:ext cx="1444800" cy="355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Metabase BI</a:t>
            </a:r>
            <a:endParaRPr b="0" i="0" sz="1400" u="none" cap="none" strike="noStrike">
              <a:solidFill>
                <a:srgbClr val="000000"/>
              </a:solidFill>
              <a:latin typeface="Arial"/>
              <a:ea typeface="Arial"/>
              <a:cs typeface="Arial"/>
              <a:sym typeface="Arial"/>
            </a:endParaRPr>
          </a:p>
        </p:txBody>
      </p:sp>
      <p:cxnSp>
        <p:nvCxnSpPr>
          <p:cNvPr id="346" name="Google Shape;346;g105aa1dcd17_0_257"/>
          <p:cNvCxnSpPr>
            <a:stCxn id="345" idx="2"/>
            <a:endCxn id="344" idx="1"/>
          </p:cNvCxnSpPr>
          <p:nvPr/>
        </p:nvCxnSpPr>
        <p:spPr>
          <a:xfrm flipH="1">
            <a:off x="2032275" y="1373475"/>
            <a:ext cx="60600" cy="554400"/>
          </a:xfrm>
          <a:prstGeom prst="straightConnector1">
            <a:avLst/>
          </a:prstGeom>
          <a:noFill/>
          <a:ln cap="flat" cmpd="sng" w="9525">
            <a:solidFill>
              <a:srgbClr val="FF0000"/>
            </a:solidFill>
            <a:prstDash val="solid"/>
            <a:round/>
            <a:headEnd len="sm" w="sm" type="none"/>
            <a:tailEnd len="med" w="med" type="stealth"/>
          </a:ln>
        </p:spPr>
      </p:cxnSp>
      <p:sp>
        <p:nvSpPr>
          <p:cNvPr id="347" name="Google Shape;347;g105aa1dcd17_0_257"/>
          <p:cNvSpPr txBox="1"/>
          <p:nvPr/>
        </p:nvSpPr>
        <p:spPr>
          <a:xfrm>
            <a:off x="5476050" y="3875350"/>
            <a:ext cx="9795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push</a:t>
            </a:r>
            <a:endParaRPr b="0" i="0" sz="1100" u="none" cap="none" strike="noStrike">
              <a:solidFill>
                <a:srgbClr val="000000"/>
              </a:solidFill>
              <a:latin typeface="Arial"/>
              <a:ea typeface="Arial"/>
              <a:cs typeface="Arial"/>
              <a:sym typeface="Arial"/>
            </a:endParaRPr>
          </a:p>
        </p:txBody>
      </p:sp>
      <p:sp>
        <p:nvSpPr>
          <p:cNvPr id="348" name="Google Shape;348;g105aa1dcd17_0_257"/>
          <p:cNvSpPr/>
          <p:nvPr/>
        </p:nvSpPr>
        <p:spPr>
          <a:xfrm>
            <a:off x="8833900" y="1628325"/>
            <a:ext cx="979500" cy="355200"/>
          </a:xfrm>
          <a:prstGeom prst="roundRect">
            <a:avLst>
              <a:gd fmla="val 16667" name="adj"/>
            </a:avLst>
          </a:prstGeom>
          <a:solidFill>
            <a:srgbClr val="F9CB9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Other Exporter(s)</a:t>
            </a:r>
            <a:endParaRPr b="0" i="0" sz="800" u="none" cap="none" strike="noStrike">
              <a:solidFill>
                <a:srgbClr val="000000"/>
              </a:solidFill>
              <a:latin typeface="Arial"/>
              <a:ea typeface="Arial"/>
              <a:cs typeface="Arial"/>
              <a:sym typeface="Arial"/>
            </a:endParaRPr>
          </a:p>
        </p:txBody>
      </p:sp>
      <p:cxnSp>
        <p:nvCxnSpPr>
          <p:cNvPr id="349" name="Google Shape;349;g105aa1dcd17_0_257"/>
          <p:cNvCxnSpPr/>
          <p:nvPr/>
        </p:nvCxnSpPr>
        <p:spPr>
          <a:xfrm flipH="1">
            <a:off x="8263750" y="1803375"/>
            <a:ext cx="561900" cy="5100"/>
          </a:xfrm>
          <a:prstGeom prst="straightConnector1">
            <a:avLst/>
          </a:prstGeom>
          <a:noFill/>
          <a:ln cap="flat" cmpd="sng" w="19050">
            <a:solidFill>
              <a:srgbClr val="38761D"/>
            </a:solidFill>
            <a:prstDash val="dash"/>
            <a:round/>
            <a:headEnd len="sm" w="sm" type="none"/>
            <a:tailEnd len="sm" w="sm" type="none"/>
          </a:ln>
        </p:spPr>
      </p:cxnSp>
      <p:sp>
        <p:nvSpPr>
          <p:cNvPr id="350" name="Google Shape;350;g105aa1dcd17_0_257"/>
          <p:cNvSpPr/>
          <p:nvPr/>
        </p:nvSpPr>
        <p:spPr>
          <a:xfrm>
            <a:off x="8926825" y="5034925"/>
            <a:ext cx="979500" cy="355200"/>
          </a:xfrm>
          <a:prstGeom prst="roundRect">
            <a:avLst>
              <a:gd fmla="val 16667" name="adj"/>
            </a:avLst>
          </a:prstGeom>
          <a:solidFill>
            <a:srgbClr val="F9CB9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Other Exporter(s)</a:t>
            </a:r>
            <a:endParaRPr b="0" i="0" sz="1100" u="none" cap="none" strike="noStrike">
              <a:solidFill>
                <a:srgbClr val="000000"/>
              </a:solidFill>
              <a:latin typeface="Arial"/>
              <a:ea typeface="Arial"/>
              <a:cs typeface="Arial"/>
              <a:sym typeface="Arial"/>
            </a:endParaRPr>
          </a:p>
        </p:txBody>
      </p:sp>
      <p:cxnSp>
        <p:nvCxnSpPr>
          <p:cNvPr id="351" name="Google Shape;351;g105aa1dcd17_0_257"/>
          <p:cNvCxnSpPr/>
          <p:nvPr/>
        </p:nvCxnSpPr>
        <p:spPr>
          <a:xfrm flipH="1">
            <a:off x="8356675" y="5209975"/>
            <a:ext cx="561900" cy="5100"/>
          </a:xfrm>
          <a:prstGeom prst="straightConnector1">
            <a:avLst/>
          </a:prstGeom>
          <a:noFill/>
          <a:ln cap="flat" cmpd="sng" w="19050">
            <a:solidFill>
              <a:srgbClr val="38761D"/>
            </a:solidFill>
            <a:prstDash val="dash"/>
            <a:round/>
            <a:headEnd len="sm" w="sm" type="none"/>
            <a:tailEnd len="sm" w="sm" type="none"/>
          </a:ln>
        </p:spPr>
      </p:cxnSp>
      <p:sp>
        <p:nvSpPr>
          <p:cNvPr id="352" name="Google Shape;352;g105aa1dcd17_0_257"/>
          <p:cNvSpPr/>
          <p:nvPr/>
        </p:nvSpPr>
        <p:spPr>
          <a:xfrm>
            <a:off x="50775" y="6398675"/>
            <a:ext cx="2015100" cy="355200"/>
          </a:xfrm>
          <a:prstGeom prst="roundRect">
            <a:avLst>
              <a:gd fmla="val 16667" name="adj"/>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Open source Components</a:t>
            </a:r>
            <a:endParaRPr b="0" i="0" sz="800" u="none" cap="none" strike="noStrike">
              <a:solidFill>
                <a:srgbClr val="000000"/>
              </a:solidFill>
              <a:latin typeface="Arial"/>
              <a:ea typeface="Arial"/>
              <a:cs typeface="Arial"/>
              <a:sym typeface="Arial"/>
            </a:endParaRPr>
          </a:p>
        </p:txBody>
      </p:sp>
      <p:sp>
        <p:nvSpPr>
          <p:cNvPr id="353" name="Google Shape;353;g105aa1dcd17_0_257"/>
          <p:cNvSpPr/>
          <p:nvPr/>
        </p:nvSpPr>
        <p:spPr>
          <a:xfrm>
            <a:off x="2131225" y="6398300"/>
            <a:ext cx="1689000" cy="355200"/>
          </a:xfrm>
          <a:prstGeom prst="roundRect">
            <a:avLst>
              <a:gd fmla="val 16667" name="adj"/>
            </a:avLst>
          </a:prstGeom>
          <a:solidFill>
            <a:srgbClr val="F9CB9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Future</a:t>
            </a:r>
            <a:endParaRPr b="0" i="0" sz="800" u="none" cap="none" strike="noStrike">
              <a:solidFill>
                <a:srgbClr val="000000"/>
              </a:solidFill>
              <a:latin typeface="Arial"/>
              <a:ea typeface="Arial"/>
              <a:cs typeface="Arial"/>
              <a:sym typeface="Arial"/>
            </a:endParaRPr>
          </a:p>
        </p:txBody>
      </p:sp>
      <p:sp>
        <p:nvSpPr>
          <p:cNvPr id="354" name="Google Shape;354;g105aa1dcd17_0_257"/>
          <p:cNvSpPr/>
          <p:nvPr/>
        </p:nvSpPr>
        <p:spPr>
          <a:xfrm>
            <a:off x="3885575" y="6398300"/>
            <a:ext cx="1689000" cy="355200"/>
          </a:xfrm>
          <a:prstGeom prst="roundRect">
            <a:avLst>
              <a:gd fmla="val 16667" name="adj"/>
            </a:avLst>
          </a:prstGeom>
          <a:solidFill>
            <a:srgbClr val="C9DA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New Development</a:t>
            </a:r>
            <a:endParaRPr b="0" i="0" sz="700" u="none" cap="none" strike="noStrike">
              <a:solidFill>
                <a:srgbClr val="000000"/>
              </a:solidFill>
              <a:latin typeface="Arial"/>
              <a:ea typeface="Arial"/>
              <a:cs typeface="Arial"/>
              <a:sym typeface="Arial"/>
            </a:endParaRPr>
          </a:p>
        </p:txBody>
      </p:sp>
      <p:sp>
        <p:nvSpPr>
          <p:cNvPr id="355" name="Google Shape;355;g105aa1dcd17_0_257"/>
          <p:cNvSpPr/>
          <p:nvPr/>
        </p:nvSpPr>
        <p:spPr>
          <a:xfrm>
            <a:off x="5660041" y="6398875"/>
            <a:ext cx="1689000" cy="355200"/>
          </a:xfrm>
          <a:prstGeom prst="round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External</a:t>
            </a:r>
            <a:endParaRPr b="0" i="0" sz="800" u="none" cap="none" strike="noStrike">
              <a:solidFill>
                <a:srgbClr val="000000"/>
              </a:solidFill>
              <a:latin typeface="Arial"/>
              <a:ea typeface="Arial"/>
              <a:cs typeface="Arial"/>
              <a:sym typeface="Arial"/>
            </a:endParaRPr>
          </a:p>
        </p:txBody>
      </p:sp>
      <p:sp>
        <p:nvSpPr>
          <p:cNvPr id="356" name="Google Shape;356;g105aa1dcd17_0_257"/>
          <p:cNvSpPr txBox="1"/>
          <p:nvPr/>
        </p:nvSpPr>
        <p:spPr>
          <a:xfrm>
            <a:off x="1475900" y="5310450"/>
            <a:ext cx="154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Central Cloud</a:t>
            </a:r>
            <a:endParaRPr b="0" i="0" sz="1400" u="none" cap="none" strike="noStrike">
              <a:solidFill>
                <a:srgbClr val="000000"/>
              </a:solidFill>
              <a:latin typeface="Arial"/>
              <a:ea typeface="Arial"/>
              <a:cs typeface="Arial"/>
              <a:sym typeface="Arial"/>
            </a:endParaRPr>
          </a:p>
        </p:txBody>
      </p:sp>
      <p:sp>
        <p:nvSpPr>
          <p:cNvPr id="357" name="Google Shape;357;g105aa1dcd17_0_257"/>
          <p:cNvSpPr/>
          <p:nvPr/>
        </p:nvSpPr>
        <p:spPr>
          <a:xfrm>
            <a:off x="1370475" y="3258163"/>
            <a:ext cx="1065000" cy="554400"/>
          </a:xfrm>
          <a:prstGeom prst="cube">
            <a:avLst>
              <a:gd fmla="val 25000" name="adj"/>
            </a:avLst>
          </a:prstGeom>
          <a:solidFill>
            <a:srgbClr val="EA9999"/>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Kafka-sink-connector</a:t>
            </a:r>
            <a:endParaRPr b="0" i="0" sz="1200" u="none" cap="none" strike="noStrike">
              <a:solidFill>
                <a:srgbClr val="000000"/>
              </a:solidFill>
              <a:latin typeface="Arial"/>
              <a:ea typeface="Arial"/>
              <a:cs typeface="Arial"/>
              <a:sym typeface="Arial"/>
            </a:endParaRPr>
          </a:p>
        </p:txBody>
      </p:sp>
      <p:cxnSp>
        <p:nvCxnSpPr>
          <p:cNvPr id="358" name="Google Shape;358;g105aa1dcd17_0_257"/>
          <p:cNvCxnSpPr>
            <a:stCxn id="357" idx="0"/>
            <a:endCxn id="344" idx="3"/>
          </p:cNvCxnSpPr>
          <p:nvPr/>
        </p:nvCxnSpPr>
        <p:spPr>
          <a:xfrm flipH="1" rot="10800000">
            <a:off x="1972275" y="2290963"/>
            <a:ext cx="60000" cy="967200"/>
          </a:xfrm>
          <a:prstGeom prst="straightConnector1">
            <a:avLst/>
          </a:prstGeom>
          <a:noFill/>
          <a:ln cap="flat" cmpd="sng" w="9525">
            <a:solidFill>
              <a:srgbClr val="0000FF"/>
            </a:solidFill>
            <a:prstDash val="solid"/>
            <a:round/>
            <a:headEnd len="sm" w="sm" type="none"/>
            <a:tailEnd len="med" w="med" type="stealth"/>
          </a:ln>
        </p:spPr>
      </p:cxnSp>
      <p:cxnSp>
        <p:nvCxnSpPr>
          <p:cNvPr id="359" name="Google Shape;359;g105aa1dcd17_0_257"/>
          <p:cNvCxnSpPr>
            <a:stCxn id="360" idx="1"/>
            <a:endCxn id="357" idx="3"/>
          </p:cNvCxnSpPr>
          <p:nvPr/>
        </p:nvCxnSpPr>
        <p:spPr>
          <a:xfrm flipH="1" rot="10800000">
            <a:off x="1684538" y="3812438"/>
            <a:ext cx="149100" cy="906900"/>
          </a:xfrm>
          <a:prstGeom prst="straightConnector1">
            <a:avLst/>
          </a:prstGeom>
          <a:noFill/>
          <a:ln cap="flat" cmpd="sng" w="9525">
            <a:solidFill>
              <a:srgbClr val="0000FF"/>
            </a:solidFill>
            <a:prstDash val="solid"/>
            <a:round/>
            <a:headEnd len="sm" w="sm" type="none"/>
            <a:tailEnd len="med" w="med" type="stealth"/>
          </a:ln>
        </p:spPr>
      </p:cxnSp>
      <p:sp>
        <p:nvSpPr>
          <p:cNvPr id="360" name="Google Shape;360;g105aa1dcd17_0_257"/>
          <p:cNvSpPr/>
          <p:nvPr/>
        </p:nvSpPr>
        <p:spPr>
          <a:xfrm>
            <a:off x="1398375" y="4598363"/>
            <a:ext cx="693300" cy="483900"/>
          </a:xfrm>
          <a:prstGeom prst="cube">
            <a:avLst>
              <a:gd fmla="val 25000" name="adj"/>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Kafka</a:t>
            </a:r>
            <a:endParaRPr b="0" i="0" sz="1100" u="none" cap="none" strike="noStrike">
              <a:solidFill>
                <a:srgbClr val="000000"/>
              </a:solidFill>
              <a:latin typeface="Arial"/>
              <a:ea typeface="Arial"/>
              <a:cs typeface="Arial"/>
              <a:sym typeface="Arial"/>
            </a:endParaRPr>
          </a:p>
        </p:txBody>
      </p:sp>
      <p:sp>
        <p:nvSpPr>
          <p:cNvPr id="334" name="Google Shape;334;g105aa1dcd17_0_257"/>
          <p:cNvSpPr/>
          <p:nvPr/>
        </p:nvSpPr>
        <p:spPr>
          <a:xfrm>
            <a:off x="3014275" y="4595138"/>
            <a:ext cx="1059000" cy="369300"/>
          </a:xfrm>
          <a:prstGeom prst="roundRect">
            <a:avLst>
              <a:gd fmla="val 16667" name="adj"/>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Kafka-prometheus-adapter1</a:t>
            </a:r>
            <a:endParaRPr b="0" i="0" sz="1000" u="none" cap="none" strike="noStrike">
              <a:solidFill>
                <a:srgbClr val="000000"/>
              </a:solidFill>
              <a:latin typeface="Arial"/>
              <a:ea typeface="Arial"/>
              <a:cs typeface="Arial"/>
              <a:sym typeface="Arial"/>
            </a:endParaRPr>
          </a:p>
        </p:txBody>
      </p:sp>
      <p:sp>
        <p:nvSpPr>
          <p:cNvPr id="343" name="Google Shape;343;g105aa1dcd17_0_257"/>
          <p:cNvSpPr/>
          <p:nvPr/>
        </p:nvSpPr>
        <p:spPr>
          <a:xfrm>
            <a:off x="3021325" y="5096413"/>
            <a:ext cx="1059000" cy="369300"/>
          </a:xfrm>
          <a:prstGeom prst="roundRect">
            <a:avLst>
              <a:gd fmla="val 16667" name="adj"/>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Kafka-prometheus-adapter2</a:t>
            </a:r>
            <a:endParaRPr b="0" i="0" sz="1000" u="none" cap="none" strike="noStrike">
              <a:solidFill>
                <a:srgbClr val="000000"/>
              </a:solidFill>
              <a:latin typeface="Arial"/>
              <a:ea typeface="Arial"/>
              <a:cs typeface="Arial"/>
              <a:sym typeface="Arial"/>
            </a:endParaRPr>
          </a:p>
        </p:txBody>
      </p:sp>
      <p:cxnSp>
        <p:nvCxnSpPr>
          <p:cNvPr id="361" name="Google Shape;361;g105aa1dcd17_0_257"/>
          <p:cNvCxnSpPr>
            <a:stCxn id="334" idx="1"/>
            <a:endCxn id="360" idx="5"/>
          </p:cNvCxnSpPr>
          <p:nvPr/>
        </p:nvCxnSpPr>
        <p:spPr>
          <a:xfrm rot="10800000">
            <a:off x="2091775" y="4779788"/>
            <a:ext cx="922500" cy="0"/>
          </a:xfrm>
          <a:prstGeom prst="straightConnector1">
            <a:avLst/>
          </a:prstGeom>
          <a:noFill/>
          <a:ln cap="flat" cmpd="sng" w="9525">
            <a:solidFill>
              <a:srgbClr val="0000FF"/>
            </a:solidFill>
            <a:prstDash val="solid"/>
            <a:round/>
            <a:headEnd len="sm" w="sm" type="none"/>
            <a:tailEnd len="med" w="med" type="stealth"/>
          </a:ln>
        </p:spPr>
      </p:cxnSp>
      <p:cxnSp>
        <p:nvCxnSpPr>
          <p:cNvPr id="362" name="Google Shape;362;g105aa1dcd17_0_257"/>
          <p:cNvCxnSpPr>
            <a:stCxn id="343" idx="1"/>
            <a:endCxn id="360" idx="5"/>
          </p:cNvCxnSpPr>
          <p:nvPr/>
        </p:nvCxnSpPr>
        <p:spPr>
          <a:xfrm rot="10800000">
            <a:off x="2091625" y="4779763"/>
            <a:ext cx="929700" cy="501300"/>
          </a:xfrm>
          <a:prstGeom prst="straightConnector1">
            <a:avLst/>
          </a:prstGeom>
          <a:noFill/>
          <a:ln cap="flat" cmpd="sng" w="9525">
            <a:solidFill>
              <a:srgbClr val="0000FF"/>
            </a:solidFill>
            <a:prstDash val="solid"/>
            <a:round/>
            <a:headEnd len="sm" w="sm" type="none"/>
            <a:tailEnd len="med" w="med" type="stealth"/>
          </a:ln>
        </p:spPr>
      </p:cxnSp>
      <p:sp>
        <p:nvSpPr>
          <p:cNvPr id="363" name="Google Shape;363;g105aa1dcd17_0_257"/>
          <p:cNvSpPr/>
          <p:nvPr/>
        </p:nvSpPr>
        <p:spPr>
          <a:xfrm>
            <a:off x="3820225" y="3908775"/>
            <a:ext cx="1139400" cy="554400"/>
          </a:xfrm>
          <a:prstGeom prst="cube">
            <a:avLst>
              <a:gd fmla="val 25000" name="adj"/>
            </a:avLst>
          </a:prstGeom>
          <a:solidFill>
            <a:srgbClr val="B6D7A8"/>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Inventory</a:t>
            </a:r>
            <a:endParaRPr b="0" i="0" sz="1400" u="none" cap="none" strike="noStrike">
              <a:solidFill>
                <a:srgbClr val="000000"/>
              </a:solidFill>
              <a:latin typeface="Arial"/>
              <a:ea typeface="Arial"/>
              <a:cs typeface="Arial"/>
              <a:sym typeface="Arial"/>
            </a:endParaRPr>
          </a:p>
        </p:txBody>
      </p:sp>
      <p:cxnSp>
        <p:nvCxnSpPr>
          <p:cNvPr id="364" name="Google Shape;364;g105aa1dcd17_0_257"/>
          <p:cNvCxnSpPr>
            <a:stCxn id="363" idx="2"/>
            <a:endCxn id="365" idx="3"/>
          </p:cNvCxnSpPr>
          <p:nvPr/>
        </p:nvCxnSpPr>
        <p:spPr>
          <a:xfrm flipH="1">
            <a:off x="3614425" y="4255275"/>
            <a:ext cx="205800" cy="13200"/>
          </a:xfrm>
          <a:prstGeom prst="straightConnector1">
            <a:avLst/>
          </a:prstGeom>
          <a:noFill/>
          <a:ln cap="flat" cmpd="sng" w="9525">
            <a:solidFill>
              <a:srgbClr val="0000FF"/>
            </a:solidFill>
            <a:prstDash val="solid"/>
            <a:round/>
            <a:headEnd len="sm" w="sm" type="none"/>
            <a:tailEnd len="med" w="med" type="stealth"/>
          </a:ln>
        </p:spPr>
      </p:cxnSp>
      <p:sp>
        <p:nvSpPr>
          <p:cNvPr id="365" name="Google Shape;365;g105aa1dcd17_0_257"/>
          <p:cNvSpPr/>
          <p:nvPr/>
        </p:nvSpPr>
        <p:spPr>
          <a:xfrm>
            <a:off x="2555500" y="4083725"/>
            <a:ext cx="1059000" cy="369300"/>
          </a:xfrm>
          <a:prstGeom prst="roundRect">
            <a:avLst>
              <a:gd fmla="val 16667" name="adj"/>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Kafka-source-connector</a:t>
            </a:r>
            <a:endParaRPr b="0" i="0" sz="1000" u="none" cap="none" strike="noStrike">
              <a:solidFill>
                <a:srgbClr val="000000"/>
              </a:solidFill>
              <a:latin typeface="Arial"/>
              <a:ea typeface="Arial"/>
              <a:cs typeface="Arial"/>
              <a:sym typeface="Arial"/>
            </a:endParaRPr>
          </a:p>
        </p:txBody>
      </p:sp>
      <p:cxnSp>
        <p:nvCxnSpPr>
          <p:cNvPr id="366" name="Google Shape;366;g105aa1dcd17_0_257"/>
          <p:cNvCxnSpPr>
            <a:stCxn id="365" idx="1"/>
            <a:endCxn id="360" idx="0"/>
          </p:cNvCxnSpPr>
          <p:nvPr/>
        </p:nvCxnSpPr>
        <p:spPr>
          <a:xfrm flipH="1">
            <a:off x="1805500" y="4268375"/>
            <a:ext cx="750000" cy="330000"/>
          </a:xfrm>
          <a:prstGeom prst="straightConnector1">
            <a:avLst/>
          </a:prstGeom>
          <a:noFill/>
          <a:ln cap="flat" cmpd="sng" w="9525">
            <a:solidFill>
              <a:srgbClr val="0000FF"/>
            </a:solidFill>
            <a:prstDash val="solid"/>
            <a:round/>
            <a:headEnd len="sm" w="sm" type="none"/>
            <a:tailEnd len="med" w="med" type="stealth"/>
          </a:ln>
        </p:spPr>
      </p:cxnSp>
      <p:sp>
        <p:nvSpPr>
          <p:cNvPr id="367" name="Google Shape;367;g105aa1dcd17_0_257"/>
          <p:cNvSpPr txBox="1"/>
          <p:nvPr/>
        </p:nvSpPr>
        <p:spPr>
          <a:xfrm>
            <a:off x="3546875" y="2786150"/>
            <a:ext cx="1444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BI Integrator - Exporters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10314751998_1_38"/>
          <p:cNvSpPr txBox="1"/>
          <p:nvPr>
            <p:ph idx="1" type="subTitle"/>
          </p:nvPr>
        </p:nvSpPr>
        <p:spPr>
          <a:xfrm>
            <a:off x="4031828" y="2742800"/>
            <a:ext cx="3515700" cy="533100"/>
          </a:xfrm>
          <a:prstGeom prst="rect">
            <a:avLst/>
          </a:prstGeom>
          <a:noFill/>
          <a:ln>
            <a:noFill/>
          </a:ln>
        </p:spPr>
        <p:txBody>
          <a:bodyPr anchorCtr="0" anchor="ctr" bIns="0" lIns="0" spcFirstLastPara="1" rIns="0" wrap="square" tIns="0">
            <a:noAutofit/>
          </a:bodyPr>
          <a:lstStyle/>
          <a:p>
            <a:pPr indent="0" lvl="0" marL="0" rtl="0" algn="l">
              <a:lnSpc>
                <a:spcPct val="107187"/>
              </a:lnSpc>
              <a:spcBef>
                <a:spcPts val="0"/>
              </a:spcBef>
              <a:spcAft>
                <a:spcPts val="0"/>
              </a:spcAft>
              <a:buSzPts val="3200"/>
              <a:buNone/>
            </a:pPr>
            <a:r>
              <a:rPr lang="en-US" sz="4400"/>
              <a:t>Thank You</a:t>
            </a:r>
            <a:endParaRPr sz="4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10b3bb2e7e6_0_64"/>
          <p:cNvSpPr txBox="1"/>
          <p:nvPr>
            <p:ph idx="1" type="subTitle"/>
          </p:nvPr>
        </p:nvSpPr>
        <p:spPr>
          <a:xfrm>
            <a:off x="729080" y="45624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Work Status</a:t>
            </a:r>
            <a:endParaRPr/>
          </a:p>
        </p:txBody>
      </p:sp>
      <p:graphicFrame>
        <p:nvGraphicFramePr>
          <p:cNvPr id="380" name="Google Shape;380;g10b3bb2e7e6_0_64"/>
          <p:cNvGraphicFramePr/>
          <p:nvPr/>
        </p:nvGraphicFramePr>
        <p:xfrm>
          <a:off x="613863" y="1231888"/>
          <a:ext cx="3000000" cy="3000000"/>
        </p:xfrm>
        <a:graphic>
          <a:graphicData uri="http://schemas.openxmlformats.org/drawingml/2006/table">
            <a:tbl>
              <a:tblPr>
                <a:noFill/>
                <a:tableStyleId>{90ADEE5A-9B84-4FCB-9595-5079A4B8A908}</a:tableStyleId>
              </a:tblPr>
              <a:tblGrid>
                <a:gridCol w="5145100"/>
                <a:gridCol w="51451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Design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Complete</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Ansible scripts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Complete</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Security and Stabilization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Need to handle</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Optimization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Need to complete</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User Story</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In progress</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US" sz="1400" u="none" cap="none" strike="noStrike"/>
                        <a:t>Over all Edge info , tenant info</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US" sz="1400" u="none" cap="none" strike="noStrike"/>
                        <a:t>Per Edge Resource info</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US" sz="1400" u="none" cap="none" strike="noStrike"/>
                        <a:t>Each cluster Resource Info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10cdace5f7e_0_0"/>
          <p:cNvSpPr txBox="1"/>
          <p:nvPr>
            <p:ph idx="1" type="subTitle"/>
          </p:nvPr>
        </p:nvSpPr>
        <p:spPr>
          <a:xfrm>
            <a:off x="729080" y="45624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BI system - Edgegallery Operator/Enterprise View</a:t>
            </a:r>
            <a:endParaRPr/>
          </a:p>
        </p:txBody>
      </p:sp>
      <p:sp>
        <p:nvSpPr>
          <p:cNvPr id="387" name="Google Shape;387;g10cdace5f7e_0_0"/>
          <p:cNvSpPr txBox="1"/>
          <p:nvPr>
            <p:ph idx="2" type="body"/>
          </p:nvPr>
        </p:nvSpPr>
        <p:spPr>
          <a:xfrm>
            <a:off x="736812" y="1502337"/>
            <a:ext cx="10732200" cy="4691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b="1" lang="en-US" sz="2200">
                <a:solidFill>
                  <a:schemeClr val="dk1"/>
                </a:solidFill>
              </a:rPr>
              <a:t>Objective:</a:t>
            </a:r>
            <a:r>
              <a:rPr lang="en-US" sz="2200">
                <a:solidFill>
                  <a:schemeClr val="dk1"/>
                </a:solidFill>
              </a:rPr>
              <a:t> Give Operator/enterprise who own the edgegallery system the analytical view about platform, platform KPIs, platform users(tenants). </a:t>
            </a:r>
            <a:endParaRPr sz="2200">
              <a:solidFill>
                <a:schemeClr val="dk1"/>
              </a:solidFill>
            </a:endParaRPr>
          </a:p>
          <a:p>
            <a:pPr indent="0" lvl="0" marL="0" rtl="0" algn="l">
              <a:lnSpc>
                <a:spcPct val="100000"/>
              </a:lnSpc>
              <a:spcBef>
                <a:spcPts val="0"/>
              </a:spcBef>
              <a:spcAft>
                <a:spcPts val="0"/>
              </a:spcAft>
              <a:buSzPts val="1800"/>
              <a:buNone/>
            </a:pPr>
            <a:r>
              <a:t/>
            </a:r>
            <a:endParaRPr b="1" sz="2200">
              <a:solidFill>
                <a:schemeClr val="dk1"/>
              </a:solidFill>
            </a:endParaRPr>
          </a:p>
          <a:p>
            <a:pPr indent="0" lvl="0" marL="0" rtl="0" algn="l">
              <a:lnSpc>
                <a:spcPct val="100000"/>
              </a:lnSpc>
              <a:spcBef>
                <a:spcPts val="0"/>
              </a:spcBef>
              <a:spcAft>
                <a:spcPts val="0"/>
              </a:spcAft>
              <a:buSzPts val="1800"/>
              <a:buNone/>
            </a:pPr>
            <a:r>
              <a:rPr b="1" lang="en-US" sz="2200">
                <a:solidFill>
                  <a:schemeClr val="dk1"/>
                </a:solidFill>
              </a:rPr>
              <a:t>Data source:</a:t>
            </a:r>
            <a:r>
              <a:rPr lang="en-US" sz="2200">
                <a:solidFill>
                  <a:schemeClr val="dk1"/>
                </a:solidFill>
              </a:rPr>
              <a:t> </a:t>
            </a:r>
            <a:endParaRPr sz="2200">
              <a:solidFill>
                <a:schemeClr val="dk1"/>
              </a:solidFill>
            </a:endParaRPr>
          </a:p>
          <a:p>
            <a:pPr indent="-368300" lvl="0" marL="457200" rtl="0" algn="l">
              <a:lnSpc>
                <a:spcPct val="100000"/>
              </a:lnSpc>
              <a:spcBef>
                <a:spcPts val="0"/>
              </a:spcBef>
              <a:spcAft>
                <a:spcPts val="0"/>
              </a:spcAft>
              <a:buClr>
                <a:schemeClr val="dk1"/>
              </a:buClr>
              <a:buSzPts val="2200"/>
              <a:buChar char="-"/>
            </a:pPr>
            <a:r>
              <a:rPr lang="en-US" sz="2200">
                <a:solidFill>
                  <a:schemeClr val="dk1"/>
                </a:solidFill>
              </a:rPr>
              <a:t>Edge data: Timeseries Edge platform data, Node/VM data, application cpu/memory/disk/network data</a:t>
            </a:r>
            <a:endParaRPr sz="2200">
              <a:solidFill>
                <a:schemeClr val="dk1"/>
              </a:solidFill>
            </a:endParaRPr>
          </a:p>
          <a:p>
            <a:pPr indent="-368300" lvl="0" marL="457200" rtl="0" algn="l">
              <a:lnSpc>
                <a:spcPct val="100000"/>
              </a:lnSpc>
              <a:spcBef>
                <a:spcPts val="0"/>
              </a:spcBef>
              <a:spcAft>
                <a:spcPts val="0"/>
              </a:spcAft>
              <a:buClr>
                <a:schemeClr val="dk1"/>
              </a:buClr>
              <a:buSzPts val="2200"/>
              <a:buChar char="-"/>
            </a:pPr>
            <a:r>
              <a:rPr lang="en-US" sz="2200">
                <a:solidFill>
                  <a:schemeClr val="dk1"/>
                </a:solidFill>
              </a:rPr>
              <a:t>Tenant Information: From central node databases.</a:t>
            </a:r>
            <a:endParaRPr sz="2200">
              <a:solidFill>
                <a:schemeClr val="dk1"/>
              </a:solidFill>
            </a:endParaRPr>
          </a:p>
          <a:p>
            <a:pPr indent="0" lvl="0" marL="0" rtl="0" algn="l">
              <a:lnSpc>
                <a:spcPct val="100000"/>
              </a:lnSpc>
              <a:spcBef>
                <a:spcPts val="0"/>
              </a:spcBef>
              <a:spcAft>
                <a:spcPts val="0"/>
              </a:spcAft>
              <a:buSzPts val="1800"/>
              <a:buNone/>
            </a:pPr>
            <a:r>
              <a:t/>
            </a:r>
            <a:endParaRPr sz="2200">
              <a:solidFill>
                <a:schemeClr val="dk1"/>
              </a:solidFill>
            </a:endParaRPr>
          </a:p>
          <a:p>
            <a:pPr indent="0" lvl="0" marL="0" rtl="0" algn="l">
              <a:lnSpc>
                <a:spcPct val="100000"/>
              </a:lnSpc>
              <a:spcBef>
                <a:spcPts val="0"/>
              </a:spcBef>
              <a:spcAft>
                <a:spcPts val="0"/>
              </a:spcAft>
              <a:buSzPts val="1800"/>
              <a:buNone/>
            </a:pPr>
            <a:r>
              <a:rPr b="1" lang="en-US" sz="2200">
                <a:solidFill>
                  <a:schemeClr val="dk1"/>
                </a:solidFill>
              </a:rPr>
              <a:t>Can we demonstrate it: </a:t>
            </a:r>
            <a:r>
              <a:rPr lang="en-US" sz="2200">
                <a:solidFill>
                  <a:schemeClr val="dk1"/>
                </a:solidFill>
              </a:rPr>
              <a:t>These data are already available. With some correlation we can demonstrate it.</a:t>
            </a:r>
            <a:endParaRPr sz="2200">
              <a:solidFill>
                <a:schemeClr val="dk1"/>
              </a:solidFill>
            </a:endParaRPr>
          </a:p>
          <a:p>
            <a:pPr indent="0" lvl="0" marL="0" rtl="0" algn="l">
              <a:lnSpc>
                <a:spcPct val="100000"/>
              </a:lnSpc>
              <a:spcBef>
                <a:spcPts val="0"/>
              </a:spcBef>
              <a:spcAft>
                <a:spcPts val="0"/>
              </a:spcAft>
              <a:buSzPts val="18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10cdace5f7e_0_6"/>
          <p:cNvSpPr txBox="1"/>
          <p:nvPr>
            <p:ph idx="1" type="subTitle"/>
          </p:nvPr>
        </p:nvSpPr>
        <p:spPr>
          <a:xfrm>
            <a:off x="729080" y="45624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BI system - Edgegallery End User View</a:t>
            </a:r>
            <a:endParaRPr/>
          </a:p>
        </p:txBody>
      </p:sp>
      <p:sp>
        <p:nvSpPr>
          <p:cNvPr id="394" name="Google Shape;394;g10cdace5f7e_0_6"/>
          <p:cNvSpPr txBox="1"/>
          <p:nvPr>
            <p:ph idx="2" type="body"/>
          </p:nvPr>
        </p:nvSpPr>
        <p:spPr>
          <a:xfrm>
            <a:off x="736800" y="1231900"/>
            <a:ext cx="10732200" cy="4961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b="1" lang="en-US" sz="2200">
                <a:solidFill>
                  <a:schemeClr val="dk1"/>
                </a:solidFill>
              </a:rPr>
              <a:t>Objective:</a:t>
            </a:r>
            <a:r>
              <a:rPr lang="en-US" sz="2200">
                <a:solidFill>
                  <a:schemeClr val="dk1"/>
                </a:solidFill>
              </a:rPr>
              <a:t> Give tenants analytical view about application, application KPIs, application users. </a:t>
            </a:r>
            <a:endParaRPr sz="2200">
              <a:solidFill>
                <a:schemeClr val="dk1"/>
              </a:solidFill>
            </a:endParaRPr>
          </a:p>
          <a:p>
            <a:pPr indent="0" lvl="0" marL="0" rtl="0" algn="l">
              <a:lnSpc>
                <a:spcPct val="100000"/>
              </a:lnSpc>
              <a:spcBef>
                <a:spcPts val="0"/>
              </a:spcBef>
              <a:spcAft>
                <a:spcPts val="0"/>
              </a:spcAft>
              <a:buSzPts val="1800"/>
              <a:buNone/>
            </a:pPr>
            <a:r>
              <a:t/>
            </a:r>
            <a:endParaRPr b="1" sz="2200">
              <a:solidFill>
                <a:schemeClr val="dk1"/>
              </a:solidFill>
            </a:endParaRPr>
          </a:p>
          <a:p>
            <a:pPr indent="0" lvl="0" marL="0" rtl="0" algn="l">
              <a:lnSpc>
                <a:spcPct val="100000"/>
              </a:lnSpc>
              <a:spcBef>
                <a:spcPts val="0"/>
              </a:spcBef>
              <a:spcAft>
                <a:spcPts val="0"/>
              </a:spcAft>
              <a:buSzPts val="1800"/>
              <a:buNone/>
            </a:pPr>
            <a:r>
              <a:rPr b="1" lang="en-US" sz="2200">
                <a:solidFill>
                  <a:schemeClr val="dk1"/>
                </a:solidFill>
              </a:rPr>
              <a:t>Data source:</a:t>
            </a:r>
            <a:r>
              <a:rPr lang="en-US" sz="2200">
                <a:solidFill>
                  <a:schemeClr val="dk1"/>
                </a:solidFill>
              </a:rPr>
              <a:t> Data collection must be supported by application. Application expose the API endpoint to collect metrics and logs. Some open source exporter can collect metric from application endpoint and send them to prometheus or other collector.</a:t>
            </a:r>
            <a:endParaRPr sz="2200">
              <a:solidFill>
                <a:schemeClr val="dk1"/>
              </a:solidFill>
            </a:endParaRPr>
          </a:p>
          <a:p>
            <a:pPr indent="0" lvl="0" marL="0" rtl="0" algn="l">
              <a:lnSpc>
                <a:spcPct val="100000"/>
              </a:lnSpc>
              <a:spcBef>
                <a:spcPts val="0"/>
              </a:spcBef>
              <a:spcAft>
                <a:spcPts val="0"/>
              </a:spcAft>
              <a:buSzPts val="1800"/>
              <a:buNone/>
            </a:pPr>
            <a:r>
              <a:t/>
            </a:r>
            <a:endParaRPr sz="2200">
              <a:solidFill>
                <a:schemeClr val="dk1"/>
              </a:solidFill>
            </a:endParaRPr>
          </a:p>
          <a:p>
            <a:pPr indent="0" lvl="0" marL="0" rtl="0" algn="l">
              <a:lnSpc>
                <a:spcPct val="100000"/>
              </a:lnSpc>
              <a:spcBef>
                <a:spcPts val="0"/>
              </a:spcBef>
              <a:spcAft>
                <a:spcPts val="0"/>
              </a:spcAft>
              <a:buSzPts val="1800"/>
              <a:buNone/>
            </a:pPr>
            <a:r>
              <a:t/>
            </a:r>
            <a:endParaRPr sz="2200">
              <a:solidFill>
                <a:schemeClr val="dk1"/>
              </a:solidFill>
            </a:endParaRPr>
          </a:p>
          <a:p>
            <a:pPr indent="0" lvl="0" marL="0" rtl="0" algn="l">
              <a:lnSpc>
                <a:spcPct val="100000"/>
              </a:lnSpc>
              <a:spcBef>
                <a:spcPts val="0"/>
              </a:spcBef>
              <a:spcAft>
                <a:spcPts val="0"/>
              </a:spcAft>
              <a:buSzPts val="1800"/>
              <a:buNone/>
            </a:pPr>
            <a:r>
              <a:rPr b="1" lang="en-US" sz="2200">
                <a:solidFill>
                  <a:schemeClr val="dk1"/>
                </a:solidFill>
              </a:rPr>
              <a:t>Can we demonstrate it:</a:t>
            </a:r>
            <a:endParaRPr b="1" sz="2200">
              <a:solidFill>
                <a:schemeClr val="dk1"/>
              </a:solidFill>
            </a:endParaRPr>
          </a:p>
          <a:p>
            <a:pPr indent="0" lvl="0" marL="0" rtl="0" algn="l">
              <a:lnSpc>
                <a:spcPct val="100000"/>
              </a:lnSpc>
              <a:spcBef>
                <a:spcPts val="0"/>
              </a:spcBef>
              <a:spcAft>
                <a:spcPts val="0"/>
              </a:spcAft>
              <a:buSzPts val="1800"/>
              <a:buNone/>
            </a:pPr>
            <a:r>
              <a:t/>
            </a:r>
            <a:endParaRPr sz="22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10b0b6a34d6_0_0"/>
          <p:cNvSpPr txBox="1"/>
          <p:nvPr>
            <p:ph idx="1" type="subTitle"/>
          </p:nvPr>
        </p:nvSpPr>
        <p:spPr>
          <a:xfrm>
            <a:off x="729080" y="45624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iDataViz</a:t>
            </a:r>
            <a:endParaRPr/>
          </a:p>
        </p:txBody>
      </p:sp>
      <p:pic>
        <p:nvPicPr>
          <p:cNvPr id="401" name="Google Shape;401;g10b0b6a34d6_0_0"/>
          <p:cNvPicPr preferRelativeResize="0"/>
          <p:nvPr/>
        </p:nvPicPr>
        <p:blipFill rotWithShape="1">
          <a:blip r:embed="rId3">
            <a:alphaModFix/>
          </a:blip>
          <a:srcRect b="0" l="0" r="0" t="0"/>
          <a:stretch/>
        </p:blipFill>
        <p:spPr>
          <a:xfrm>
            <a:off x="336425" y="1231900"/>
            <a:ext cx="9841975" cy="4655749"/>
          </a:xfrm>
          <a:prstGeom prst="rect">
            <a:avLst/>
          </a:prstGeom>
          <a:noFill/>
          <a:ln>
            <a:noFill/>
          </a:ln>
        </p:spPr>
      </p:pic>
      <p:sp>
        <p:nvSpPr>
          <p:cNvPr id="402" name="Google Shape;402;g10b0b6a34d6_0_0"/>
          <p:cNvSpPr txBox="1"/>
          <p:nvPr/>
        </p:nvSpPr>
        <p:spPr>
          <a:xfrm>
            <a:off x="3966838" y="6130200"/>
            <a:ext cx="42615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Network Security dashboard</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gfa464ee8d4_0_40"/>
          <p:cNvSpPr txBox="1"/>
          <p:nvPr>
            <p:ph idx="1" type="subTitle"/>
          </p:nvPr>
        </p:nvSpPr>
        <p:spPr>
          <a:xfrm>
            <a:off x="729080" y="45624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What Data EdgeGallery can provide</a:t>
            </a:r>
            <a:endParaRPr/>
          </a:p>
        </p:txBody>
      </p:sp>
      <p:sp>
        <p:nvSpPr>
          <p:cNvPr id="44" name="Google Shape;44;gfa464ee8d4_0_40"/>
          <p:cNvSpPr txBox="1"/>
          <p:nvPr/>
        </p:nvSpPr>
        <p:spPr>
          <a:xfrm>
            <a:off x="438550" y="5979175"/>
            <a:ext cx="11501100" cy="446400"/>
          </a:xfrm>
          <a:prstGeom prst="rect">
            <a:avLst/>
          </a:prstGeom>
          <a:solidFill>
            <a:srgbClr val="38761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2"/>
                </a:solidFill>
                <a:latin typeface="Arial"/>
                <a:ea typeface="Arial"/>
                <a:cs typeface="Arial"/>
                <a:sym typeface="Arial"/>
              </a:rPr>
              <a:t>Note: Logs are not considered for now. Later based on BI system needs solution can be extended to export logs also.</a:t>
            </a:r>
            <a:endParaRPr b="0" i="0" sz="1700" u="none" cap="none" strike="noStrike">
              <a:solidFill>
                <a:schemeClr val="dk2"/>
              </a:solidFill>
              <a:latin typeface="Arial"/>
              <a:ea typeface="Arial"/>
              <a:cs typeface="Arial"/>
              <a:sym typeface="Arial"/>
            </a:endParaRPr>
          </a:p>
        </p:txBody>
      </p:sp>
      <p:pic>
        <p:nvPicPr>
          <p:cNvPr id="45" name="Google Shape;45;gfa464ee8d4_0_40"/>
          <p:cNvPicPr preferRelativeResize="0"/>
          <p:nvPr/>
        </p:nvPicPr>
        <p:blipFill rotWithShape="1">
          <a:blip r:embed="rId3">
            <a:alphaModFix/>
          </a:blip>
          <a:srcRect b="0" l="0" r="0" t="0"/>
          <a:stretch/>
        </p:blipFill>
        <p:spPr>
          <a:xfrm>
            <a:off x="152400" y="1141740"/>
            <a:ext cx="5434369" cy="3704410"/>
          </a:xfrm>
          <a:prstGeom prst="rect">
            <a:avLst/>
          </a:prstGeom>
          <a:noFill/>
          <a:ln>
            <a:noFill/>
          </a:ln>
        </p:spPr>
      </p:pic>
      <p:pic>
        <p:nvPicPr>
          <p:cNvPr id="46" name="Google Shape;46;gfa464ee8d4_0_40"/>
          <p:cNvPicPr preferRelativeResize="0"/>
          <p:nvPr/>
        </p:nvPicPr>
        <p:blipFill rotWithShape="1">
          <a:blip r:embed="rId4">
            <a:alphaModFix/>
          </a:blip>
          <a:srcRect b="0" l="0" r="0" t="0"/>
          <a:stretch/>
        </p:blipFill>
        <p:spPr>
          <a:xfrm>
            <a:off x="5781519" y="1231890"/>
            <a:ext cx="5314064" cy="370441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10b0b6a34d6_0_8"/>
          <p:cNvSpPr txBox="1"/>
          <p:nvPr>
            <p:ph idx="1" type="subTitle"/>
          </p:nvPr>
        </p:nvSpPr>
        <p:spPr>
          <a:xfrm>
            <a:off x="729080" y="45624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iDataViz</a:t>
            </a:r>
            <a:endParaRPr/>
          </a:p>
        </p:txBody>
      </p:sp>
      <p:sp>
        <p:nvSpPr>
          <p:cNvPr id="409" name="Google Shape;409;g10b0b6a34d6_0_8"/>
          <p:cNvSpPr txBox="1"/>
          <p:nvPr/>
        </p:nvSpPr>
        <p:spPr>
          <a:xfrm>
            <a:off x="3981175" y="6346825"/>
            <a:ext cx="3513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Air china system monitoring</a:t>
            </a:r>
            <a:endParaRPr b="0" i="0" sz="1800" u="none" cap="none" strike="noStrike">
              <a:solidFill>
                <a:srgbClr val="000000"/>
              </a:solidFill>
              <a:latin typeface="Arial"/>
              <a:ea typeface="Arial"/>
              <a:cs typeface="Arial"/>
              <a:sym typeface="Arial"/>
            </a:endParaRPr>
          </a:p>
        </p:txBody>
      </p:sp>
      <p:pic>
        <p:nvPicPr>
          <p:cNvPr id="410" name="Google Shape;410;g10b0b6a34d6_0_8"/>
          <p:cNvPicPr preferRelativeResize="0"/>
          <p:nvPr/>
        </p:nvPicPr>
        <p:blipFill rotWithShape="1">
          <a:blip r:embed="rId3">
            <a:alphaModFix/>
          </a:blip>
          <a:srcRect b="0" l="0" r="0" t="0"/>
          <a:stretch/>
        </p:blipFill>
        <p:spPr>
          <a:xfrm>
            <a:off x="638375" y="1141740"/>
            <a:ext cx="10630180" cy="505268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10b0b6a34d6_0_16"/>
          <p:cNvSpPr txBox="1"/>
          <p:nvPr>
            <p:ph idx="1" type="subTitle"/>
          </p:nvPr>
        </p:nvSpPr>
        <p:spPr>
          <a:xfrm>
            <a:off x="729080" y="45624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iDataViz</a:t>
            </a:r>
            <a:endParaRPr/>
          </a:p>
        </p:txBody>
      </p:sp>
      <p:pic>
        <p:nvPicPr>
          <p:cNvPr id="417" name="Google Shape;417;g10b0b6a34d6_0_16"/>
          <p:cNvPicPr preferRelativeResize="0"/>
          <p:nvPr/>
        </p:nvPicPr>
        <p:blipFill rotWithShape="1">
          <a:blip r:embed="rId3">
            <a:alphaModFix/>
          </a:blip>
          <a:srcRect b="0" l="0" r="0" t="0"/>
          <a:stretch/>
        </p:blipFill>
        <p:spPr>
          <a:xfrm>
            <a:off x="888987" y="1231899"/>
            <a:ext cx="10420375" cy="4922251"/>
          </a:xfrm>
          <a:prstGeom prst="rect">
            <a:avLst/>
          </a:prstGeom>
          <a:noFill/>
          <a:ln>
            <a:noFill/>
          </a:ln>
        </p:spPr>
      </p:pic>
      <p:sp>
        <p:nvSpPr>
          <p:cNvPr id="418" name="Google Shape;418;g10b0b6a34d6_0_16"/>
          <p:cNvSpPr txBox="1"/>
          <p:nvPr/>
        </p:nvSpPr>
        <p:spPr>
          <a:xfrm>
            <a:off x="3966838" y="6130200"/>
            <a:ext cx="42615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Production analysis (metal industry)</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10b0b6a34d6_0_24"/>
          <p:cNvSpPr txBox="1"/>
          <p:nvPr>
            <p:ph idx="1" type="subTitle"/>
          </p:nvPr>
        </p:nvSpPr>
        <p:spPr>
          <a:xfrm>
            <a:off x="729080" y="45624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Bold BI</a:t>
            </a:r>
            <a:endParaRPr/>
          </a:p>
        </p:txBody>
      </p:sp>
      <p:sp>
        <p:nvSpPr>
          <p:cNvPr id="425" name="Google Shape;425;g10b0b6a34d6_0_24"/>
          <p:cNvSpPr txBox="1"/>
          <p:nvPr/>
        </p:nvSpPr>
        <p:spPr>
          <a:xfrm>
            <a:off x="502763" y="5030725"/>
            <a:ext cx="42615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Telecommunication (network management)</a:t>
            </a:r>
            <a:endParaRPr b="0" i="0" sz="1900" u="none" cap="none" strike="noStrike">
              <a:solidFill>
                <a:srgbClr val="000000"/>
              </a:solidFill>
              <a:latin typeface="Arial"/>
              <a:ea typeface="Arial"/>
              <a:cs typeface="Arial"/>
              <a:sym typeface="Arial"/>
            </a:endParaRPr>
          </a:p>
        </p:txBody>
      </p:sp>
      <p:pic>
        <p:nvPicPr>
          <p:cNvPr id="426" name="Google Shape;426;g10b0b6a34d6_0_24"/>
          <p:cNvPicPr preferRelativeResize="0"/>
          <p:nvPr/>
        </p:nvPicPr>
        <p:blipFill rotWithShape="1">
          <a:blip r:embed="rId3">
            <a:alphaModFix/>
          </a:blip>
          <a:srcRect b="0" l="0" r="0" t="0"/>
          <a:stretch/>
        </p:blipFill>
        <p:spPr>
          <a:xfrm>
            <a:off x="152400" y="1141750"/>
            <a:ext cx="5414525" cy="3736576"/>
          </a:xfrm>
          <a:prstGeom prst="rect">
            <a:avLst/>
          </a:prstGeom>
          <a:noFill/>
          <a:ln>
            <a:noFill/>
          </a:ln>
        </p:spPr>
      </p:pic>
      <p:pic>
        <p:nvPicPr>
          <p:cNvPr id="427" name="Google Shape;427;g10b0b6a34d6_0_24"/>
          <p:cNvPicPr preferRelativeResize="0"/>
          <p:nvPr/>
        </p:nvPicPr>
        <p:blipFill rotWithShape="1">
          <a:blip r:embed="rId4">
            <a:alphaModFix/>
          </a:blip>
          <a:srcRect b="0" l="0" r="0" t="0"/>
          <a:stretch/>
        </p:blipFill>
        <p:spPr>
          <a:xfrm>
            <a:off x="5794100" y="1231565"/>
            <a:ext cx="6323448" cy="3556939"/>
          </a:xfrm>
          <a:prstGeom prst="rect">
            <a:avLst/>
          </a:prstGeom>
          <a:noFill/>
          <a:ln>
            <a:noFill/>
          </a:ln>
        </p:spPr>
      </p:pic>
      <p:sp>
        <p:nvSpPr>
          <p:cNvPr id="428" name="Google Shape;428;g10b0b6a34d6_0_24"/>
          <p:cNvSpPr txBox="1"/>
          <p:nvPr/>
        </p:nvSpPr>
        <p:spPr>
          <a:xfrm>
            <a:off x="6825063" y="5030725"/>
            <a:ext cx="42615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Telecommunication (General management)</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10b0b6a34d6_0_34"/>
          <p:cNvSpPr txBox="1"/>
          <p:nvPr>
            <p:ph idx="1" type="subTitle"/>
          </p:nvPr>
        </p:nvSpPr>
        <p:spPr>
          <a:xfrm>
            <a:off x="729080" y="45624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Bold BI</a:t>
            </a:r>
            <a:endParaRPr/>
          </a:p>
        </p:txBody>
      </p:sp>
      <p:sp>
        <p:nvSpPr>
          <p:cNvPr id="435" name="Google Shape;435;g10b0b6a34d6_0_34"/>
          <p:cNvSpPr txBox="1"/>
          <p:nvPr/>
        </p:nvSpPr>
        <p:spPr>
          <a:xfrm>
            <a:off x="820513" y="4531575"/>
            <a:ext cx="42615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Energy (Power Plant monitoring)</a:t>
            </a:r>
            <a:endParaRPr b="0" i="0" sz="1900" u="none" cap="none" strike="noStrike">
              <a:solidFill>
                <a:srgbClr val="000000"/>
              </a:solidFill>
              <a:latin typeface="Arial"/>
              <a:ea typeface="Arial"/>
              <a:cs typeface="Arial"/>
              <a:sym typeface="Arial"/>
            </a:endParaRPr>
          </a:p>
        </p:txBody>
      </p:sp>
      <p:sp>
        <p:nvSpPr>
          <p:cNvPr id="436" name="Google Shape;436;g10b0b6a34d6_0_34"/>
          <p:cNvSpPr txBox="1"/>
          <p:nvPr/>
        </p:nvSpPr>
        <p:spPr>
          <a:xfrm>
            <a:off x="7591400" y="4531575"/>
            <a:ext cx="42615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Energy (Consumption)</a:t>
            </a:r>
            <a:endParaRPr b="0" i="0" sz="1900" u="none" cap="none" strike="noStrike">
              <a:solidFill>
                <a:srgbClr val="000000"/>
              </a:solidFill>
              <a:latin typeface="Arial"/>
              <a:ea typeface="Arial"/>
              <a:cs typeface="Arial"/>
              <a:sym typeface="Arial"/>
            </a:endParaRPr>
          </a:p>
        </p:txBody>
      </p:sp>
      <p:pic>
        <p:nvPicPr>
          <p:cNvPr id="437" name="Google Shape;437;g10b0b6a34d6_0_34"/>
          <p:cNvPicPr preferRelativeResize="0"/>
          <p:nvPr/>
        </p:nvPicPr>
        <p:blipFill rotWithShape="1">
          <a:blip r:embed="rId3">
            <a:alphaModFix/>
          </a:blip>
          <a:srcRect b="0" l="0" r="0" t="0"/>
          <a:stretch/>
        </p:blipFill>
        <p:spPr>
          <a:xfrm>
            <a:off x="152400" y="1141749"/>
            <a:ext cx="5866075" cy="3299651"/>
          </a:xfrm>
          <a:prstGeom prst="rect">
            <a:avLst/>
          </a:prstGeom>
          <a:noFill/>
          <a:ln>
            <a:noFill/>
          </a:ln>
        </p:spPr>
      </p:pic>
      <p:pic>
        <p:nvPicPr>
          <p:cNvPr id="438" name="Google Shape;438;g10b0b6a34d6_0_34"/>
          <p:cNvPicPr preferRelativeResize="0"/>
          <p:nvPr/>
        </p:nvPicPr>
        <p:blipFill rotWithShape="1">
          <a:blip r:embed="rId4">
            <a:alphaModFix/>
          </a:blip>
          <a:srcRect b="0" l="0" r="0" t="0"/>
          <a:stretch/>
        </p:blipFill>
        <p:spPr>
          <a:xfrm>
            <a:off x="6099176" y="1231901"/>
            <a:ext cx="5866075" cy="329967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10b0b6a34d6_0_45"/>
          <p:cNvSpPr txBox="1"/>
          <p:nvPr>
            <p:ph idx="1" type="subTitle"/>
          </p:nvPr>
        </p:nvSpPr>
        <p:spPr>
          <a:xfrm>
            <a:off x="729080" y="45624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Bold BI</a:t>
            </a:r>
            <a:endParaRPr/>
          </a:p>
        </p:txBody>
      </p:sp>
      <p:sp>
        <p:nvSpPr>
          <p:cNvPr id="445" name="Google Shape;445;g10b0b6a34d6_0_45"/>
          <p:cNvSpPr txBox="1"/>
          <p:nvPr/>
        </p:nvSpPr>
        <p:spPr>
          <a:xfrm>
            <a:off x="1140713" y="4819225"/>
            <a:ext cx="42615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Oil and Gas(Well monitoring)</a:t>
            </a:r>
            <a:endParaRPr b="0" i="0" sz="1900" u="none" cap="none" strike="noStrike">
              <a:solidFill>
                <a:srgbClr val="000000"/>
              </a:solidFill>
              <a:latin typeface="Arial"/>
              <a:ea typeface="Arial"/>
              <a:cs typeface="Arial"/>
              <a:sym typeface="Arial"/>
            </a:endParaRPr>
          </a:p>
        </p:txBody>
      </p:sp>
      <p:sp>
        <p:nvSpPr>
          <p:cNvPr id="446" name="Google Shape;446;g10b0b6a34d6_0_45"/>
          <p:cNvSpPr txBox="1"/>
          <p:nvPr/>
        </p:nvSpPr>
        <p:spPr>
          <a:xfrm>
            <a:off x="7569275" y="4819225"/>
            <a:ext cx="42615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Manufacturing(Production monitoring)</a:t>
            </a:r>
            <a:endParaRPr b="0" i="0" sz="1900" u="none" cap="none" strike="noStrike">
              <a:solidFill>
                <a:srgbClr val="000000"/>
              </a:solidFill>
              <a:latin typeface="Arial"/>
              <a:ea typeface="Arial"/>
              <a:cs typeface="Arial"/>
              <a:sym typeface="Arial"/>
            </a:endParaRPr>
          </a:p>
        </p:txBody>
      </p:sp>
      <p:pic>
        <p:nvPicPr>
          <p:cNvPr id="447" name="Google Shape;447;g10b0b6a34d6_0_45"/>
          <p:cNvPicPr preferRelativeResize="0"/>
          <p:nvPr/>
        </p:nvPicPr>
        <p:blipFill rotWithShape="1">
          <a:blip r:embed="rId3">
            <a:alphaModFix/>
          </a:blip>
          <a:srcRect b="0" l="0" r="0" t="0"/>
          <a:stretch/>
        </p:blipFill>
        <p:spPr>
          <a:xfrm>
            <a:off x="196650" y="1231901"/>
            <a:ext cx="6149650" cy="3459175"/>
          </a:xfrm>
          <a:prstGeom prst="rect">
            <a:avLst/>
          </a:prstGeom>
          <a:noFill/>
          <a:ln>
            <a:noFill/>
          </a:ln>
        </p:spPr>
      </p:pic>
      <p:pic>
        <p:nvPicPr>
          <p:cNvPr id="448" name="Google Shape;448;g10b0b6a34d6_0_45"/>
          <p:cNvPicPr preferRelativeResize="0"/>
          <p:nvPr/>
        </p:nvPicPr>
        <p:blipFill rotWithShape="1">
          <a:blip r:embed="rId4">
            <a:alphaModFix/>
          </a:blip>
          <a:srcRect b="0" l="0" r="0" t="0"/>
          <a:stretch/>
        </p:blipFill>
        <p:spPr>
          <a:xfrm>
            <a:off x="6346300" y="1222301"/>
            <a:ext cx="5700970" cy="34591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10b0b6a34d6_0_66"/>
          <p:cNvSpPr txBox="1"/>
          <p:nvPr>
            <p:ph idx="1" type="subTitle"/>
          </p:nvPr>
        </p:nvSpPr>
        <p:spPr>
          <a:xfrm>
            <a:off x="728042" y="21814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Tableau Public (Posted in community)</a:t>
            </a:r>
            <a:endParaRPr/>
          </a:p>
        </p:txBody>
      </p:sp>
      <p:sp>
        <p:nvSpPr>
          <p:cNvPr id="455" name="Google Shape;455;g10b0b6a34d6_0_66"/>
          <p:cNvSpPr txBox="1"/>
          <p:nvPr/>
        </p:nvSpPr>
        <p:spPr>
          <a:xfrm>
            <a:off x="4119238" y="5725375"/>
            <a:ext cx="42615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Renewable energy</a:t>
            </a:r>
            <a:endParaRPr b="0" i="0" sz="1900" u="none" cap="none" strike="noStrike">
              <a:solidFill>
                <a:srgbClr val="000000"/>
              </a:solidFill>
              <a:latin typeface="Arial"/>
              <a:ea typeface="Arial"/>
              <a:cs typeface="Arial"/>
              <a:sym typeface="Arial"/>
            </a:endParaRPr>
          </a:p>
        </p:txBody>
      </p:sp>
      <p:pic>
        <p:nvPicPr>
          <p:cNvPr id="456" name="Google Shape;456;g10b0b6a34d6_0_66"/>
          <p:cNvPicPr preferRelativeResize="0"/>
          <p:nvPr/>
        </p:nvPicPr>
        <p:blipFill rotWithShape="1">
          <a:blip r:embed="rId3">
            <a:alphaModFix/>
          </a:blip>
          <a:srcRect b="0" l="0" r="0" t="0"/>
          <a:stretch/>
        </p:blipFill>
        <p:spPr>
          <a:xfrm>
            <a:off x="304813" y="1257265"/>
            <a:ext cx="11890375" cy="434504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g10b0b6a34d6_0_77"/>
          <p:cNvPicPr preferRelativeResize="0"/>
          <p:nvPr/>
        </p:nvPicPr>
        <p:blipFill rotWithShape="1">
          <a:blip r:embed="rId3">
            <a:alphaModFix/>
          </a:blip>
          <a:srcRect b="0" l="0" r="0" t="0"/>
          <a:stretch/>
        </p:blipFill>
        <p:spPr>
          <a:xfrm>
            <a:off x="598241" y="899474"/>
            <a:ext cx="10294561" cy="5060626"/>
          </a:xfrm>
          <a:prstGeom prst="rect">
            <a:avLst/>
          </a:prstGeom>
          <a:noFill/>
          <a:ln>
            <a:noFill/>
          </a:ln>
        </p:spPr>
      </p:pic>
      <p:sp>
        <p:nvSpPr>
          <p:cNvPr id="463" name="Google Shape;463;g10b0b6a34d6_0_77"/>
          <p:cNvSpPr txBox="1"/>
          <p:nvPr/>
        </p:nvSpPr>
        <p:spPr>
          <a:xfrm>
            <a:off x="4238588" y="6108325"/>
            <a:ext cx="42615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Smart Energy Monitoring</a:t>
            </a:r>
            <a:endParaRPr b="0" i="0" sz="1900" u="none" cap="none" strike="noStrike">
              <a:solidFill>
                <a:srgbClr val="000000"/>
              </a:solidFill>
              <a:latin typeface="Arial"/>
              <a:ea typeface="Arial"/>
              <a:cs typeface="Arial"/>
              <a:sym typeface="Arial"/>
            </a:endParaRPr>
          </a:p>
        </p:txBody>
      </p:sp>
      <p:sp>
        <p:nvSpPr>
          <p:cNvPr id="464" name="Google Shape;464;g10b0b6a34d6_0_77"/>
          <p:cNvSpPr txBox="1"/>
          <p:nvPr>
            <p:ph idx="1" type="subTitle"/>
          </p:nvPr>
        </p:nvSpPr>
        <p:spPr>
          <a:xfrm>
            <a:off x="598250" y="218150"/>
            <a:ext cx="80547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Tableau Public (Posted in community)</a:t>
            </a:r>
            <a:endParaRPr/>
          </a:p>
        </p:txBody>
      </p:sp>
      <p:sp>
        <p:nvSpPr>
          <p:cNvPr id="465" name="Google Shape;465;g10b0b6a34d6_0_77"/>
          <p:cNvSpPr txBox="1"/>
          <p:nvPr/>
        </p:nvSpPr>
        <p:spPr>
          <a:xfrm>
            <a:off x="11157375" y="1873675"/>
            <a:ext cx="155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10b0b6a34d6_0_87"/>
          <p:cNvSpPr txBox="1"/>
          <p:nvPr>
            <p:ph idx="1" type="subTitle"/>
          </p:nvPr>
        </p:nvSpPr>
        <p:spPr>
          <a:xfrm>
            <a:off x="729080" y="45624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Power BI (Posted in community)</a:t>
            </a:r>
            <a:endParaRPr/>
          </a:p>
        </p:txBody>
      </p:sp>
      <p:sp>
        <p:nvSpPr>
          <p:cNvPr id="472" name="Google Shape;472;g10b0b6a34d6_0_87"/>
          <p:cNvSpPr txBox="1"/>
          <p:nvPr>
            <p:ph idx="2" type="body"/>
          </p:nvPr>
        </p:nvSpPr>
        <p:spPr>
          <a:xfrm>
            <a:off x="736812" y="1502337"/>
            <a:ext cx="10732200" cy="4691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t/>
            </a:r>
            <a:endParaRPr/>
          </a:p>
        </p:txBody>
      </p:sp>
      <p:pic>
        <p:nvPicPr>
          <p:cNvPr id="473" name="Google Shape;473;g10b0b6a34d6_0_87"/>
          <p:cNvPicPr preferRelativeResize="0"/>
          <p:nvPr/>
        </p:nvPicPr>
        <p:blipFill rotWithShape="1">
          <a:blip r:embed="rId3">
            <a:alphaModFix/>
          </a:blip>
          <a:srcRect b="0" l="0" r="0" t="0"/>
          <a:stretch/>
        </p:blipFill>
        <p:spPr>
          <a:xfrm>
            <a:off x="569425" y="1099175"/>
            <a:ext cx="9205924" cy="5103199"/>
          </a:xfrm>
          <a:prstGeom prst="rect">
            <a:avLst/>
          </a:prstGeom>
          <a:noFill/>
          <a:ln>
            <a:noFill/>
          </a:ln>
        </p:spPr>
      </p:pic>
      <p:sp>
        <p:nvSpPr>
          <p:cNvPr id="474" name="Google Shape;474;g10b0b6a34d6_0_87"/>
          <p:cNvSpPr txBox="1"/>
          <p:nvPr/>
        </p:nvSpPr>
        <p:spPr>
          <a:xfrm>
            <a:off x="3509638" y="6312200"/>
            <a:ext cx="42615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Electricity consumption</a:t>
            </a:r>
            <a:endParaRPr b="0" i="0" sz="1900" u="none" cap="none" strike="noStrike">
              <a:solidFill>
                <a:srgbClr val="000000"/>
              </a:solidFill>
              <a:latin typeface="Arial"/>
              <a:ea typeface="Arial"/>
              <a:cs typeface="Arial"/>
              <a:sym typeface="Arial"/>
            </a:endParaRPr>
          </a:p>
        </p:txBody>
      </p:sp>
      <p:sp>
        <p:nvSpPr>
          <p:cNvPr id="475" name="Google Shape;475;g10b0b6a34d6_0_87"/>
          <p:cNvSpPr txBox="1"/>
          <p:nvPr/>
        </p:nvSpPr>
        <p:spPr>
          <a:xfrm>
            <a:off x="10501075" y="2868750"/>
            <a:ext cx="155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10b0b6a34d6_0_93"/>
          <p:cNvSpPr txBox="1"/>
          <p:nvPr>
            <p:ph idx="1" type="subTitle"/>
          </p:nvPr>
        </p:nvSpPr>
        <p:spPr>
          <a:xfrm>
            <a:off x="729080" y="45624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EdgeGallery View</a:t>
            </a:r>
            <a:endParaRPr/>
          </a:p>
        </p:txBody>
      </p:sp>
      <p:pic>
        <p:nvPicPr>
          <p:cNvPr id="482" name="Google Shape;482;g10b0b6a34d6_0_93"/>
          <p:cNvPicPr preferRelativeResize="0"/>
          <p:nvPr/>
        </p:nvPicPr>
        <p:blipFill rotWithShape="1">
          <a:blip r:embed="rId3">
            <a:alphaModFix/>
          </a:blip>
          <a:srcRect b="0" l="0" r="0" t="0"/>
          <a:stretch/>
        </p:blipFill>
        <p:spPr>
          <a:xfrm>
            <a:off x="2771750" y="1218901"/>
            <a:ext cx="5954126" cy="4083476"/>
          </a:xfrm>
          <a:prstGeom prst="rect">
            <a:avLst/>
          </a:prstGeom>
          <a:noFill/>
          <a:ln>
            <a:noFill/>
          </a:ln>
        </p:spPr>
      </p:pic>
      <p:sp>
        <p:nvSpPr>
          <p:cNvPr id="483" name="Google Shape;483;g10b0b6a34d6_0_93"/>
          <p:cNvSpPr txBox="1"/>
          <p:nvPr/>
        </p:nvSpPr>
        <p:spPr>
          <a:xfrm>
            <a:off x="1681700" y="5996600"/>
            <a:ext cx="1548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g10b0b6a34d6_0_93"/>
          <p:cNvSpPr txBox="1"/>
          <p:nvPr/>
        </p:nvSpPr>
        <p:spPr>
          <a:xfrm>
            <a:off x="4226400" y="5531925"/>
            <a:ext cx="325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Resource usage for this tenant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1154a6e6e16_0_0"/>
          <p:cNvSpPr txBox="1"/>
          <p:nvPr>
            <p:ph idx="1" type="subTitle"/>
          </p:nvPr>
        </p:nvSpPr>
        <p:spPr>
          <a:xfrm>
            <a:off x="729080" y="456240"/>
            <a:ext cx="10739100" cy="5331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t/>
            </a:r>
            <a:endParaRPr/>
          </a:p>
        </p:txBody>
      </p:sp>
      <p:sp>
        <p:nvSpPr>
          <p:cNvPr id="491" name="Google Shape;491;g1154a6e6e16_0_0"/>
          <p:cNvSpPr txBox="1"/>
          <p:nvPr>
            <p:ph idx="2" type="body"/>
          </p:nvPr>
        </p:nvSpPr>
        <p:spPr>
          <a:xfrm>
            <a:off x="736812" y="1502337"/>
            <a:ext cx="10732200" cy="4691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92" name="Google Shape;492;g1154a6e6e16_0_0"/>
          <p:cNvPicPr preferRelativeResize="0"/>
          <p:nvPr/>
        </p:nvPicPr>
        <p:blipFill>
          <a:blip r:embed="rId3">
            <a:alphaModFix/>
          </a:blip>
          <a:stretch>
            <a:fillRect/>
          </a:stretch>
        </p:blipFill>
        <p:spPr>
          <a:xfrm>
            <a:off x="6519784" y="1806822"/>
            <a:ext cx="1681940" cy="1891050"/>
          </a:xfrm>
          <a:prstGeom prst="rect">
            <a:avLst/>
          </a:prstGeom>
          <a:noFill/>
          <a:ln>
            <a:noFill/>
          </a:ln>
        </p:spPr>
      </p:pic>
      <p:sp>
        <p:nvSpPr>
          <p:cNvPr id="493" name="Google Shape;493;g1154a6e6e16_0_0"/>
          <p:cNvSpPr/>
          <p:nvPr/>
        </p:nvSpPr>
        <p:spPr>
          <a:xfrm>
            <a:off x="4837675" y="2572350"/>
            <a:ext cx="1682100" cy="360000"/>
          </a:xfrm>
          <a:prstGeom prst="leftRight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4" name="Google Shape;494;g1154a6e6e16_0_0"/>
          <p:cNvPicPr preferRelativeResize="0"/>
          <p:nvPr/>
        </p:nvPicPr>
        <p:blipFill>
          <a:blip r:embed="rId4">
            <a:alphaModFix/>
          </a:blip>
          <a:stretch>
            <a:fillRect/>
          </a:stretch>
        </p:blipFill>
        <p:spPr>
          <a:xfrm>
            <a:off x="8911625" y="2021912"/>
            <a:ext cx="3071850" cy="1396296"/>
          </a:xfrm>
          <a:prstGeom prst="rect">
            <a:avLst/>
          </a:prstGeom>
          <a:noFill/>
          <a:ln cap="flat" cmpd="sng" w="9525">
            <a:solidFill>
              <a:srgbClr val="0000FF"/>
            </a:solidFill>
            <a:prstDash val="solid"/>
            <a:round/>
            <a:headEnd len="sm" w="sm" type="none"/>
            <a:tailEnd len="sm" w="sm" type="none"/>
          </a:ln>
        </p:spPr>
      </p:pic>
      <p:sp>
        <p:nvSpPr>
          <p:cNvPr id="495" name="Google Shape;495;g1154a6e6e16_0_0"/>
          <p:cNvSpPr/>
          <p:nvPr/>
        </p:nvSpPr>
        <p:spPr>
          <a:xfrm>
            <a:off x="8098100" y="2620050"/>
            <a:ext cx="656400" cy="360000"/>
          </a:xfrm>
          <a:prstGeom prst="left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g1154a6e6e16_0_0"/>
          <p:cNvPicPr preferRelativeResize="0"/>
          <p:nvPr/>
        </p:nvPicPr>
        <p:blipFill>
          <a:blip r:embed="rId5">
            <a:alphaModFix/>
          </a:blip>
          <a:stretch>
            <a:fillRect/>
          </a:stretch>
        </p:blipFill>
        <p:spPr>
          <a:xfrm>
            <a:off x="1781297" y="1754550"/>
            <a:ext cx="3678125" cy="1931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g1015c9c49a0_0_3"/>
          <p:cNvSpPr txBox="1"/>
          <p:nvPr>
            <p:ph idx="1" type="subTitle"/>
          </p:nvPr>
        </p:nvSpPr>
        <p:spPr>
          <a:xfrm>
            <a:off x="454730" y="31934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BI Integration Requirements</a:t>
            </a:r>
            <a:endParaRPr/>
          </a:p>
        </p:txBody>
      </p:sp>
      <p:sp>
        <p:nvSpPr>
          <p:cNvPr id="53" name="Google Shape;53;g1015c9c49a0_0_3"/>
          <p:cNvSpPr txBox="1"/>
          <p:nvPr>
            <p:ph idx="2" type="body"/>
          </p:nvPr>
        </p:nvSpPr>
        <p:spPr>
          <a:xfrm>
            <a:off x="454725" y="1502325"/>
            <a:ext cx="11014500" cy="4691400"/>
          </a:xfrm>
          <a:prstGeom prst="rect">
            <a:avLst/>
          </a:prstGeom>
          <a:noFill/>
          <a:ln>
            <a:noFill/>
          </a:ln>
        </p:spPr>
        <p:txBody>
          <a:bodyPr anchorCtr="0" anchor="t" bIns="0" lIns="0" spcFirstLastPara="1" rIns="0" wrap="square" tIns="0">
            <a:noAutofit/>
          </a:bodyPr>
          <a:lstStyle/>
          <a:p>
            <a:pPr indent="0" lvl="0" marL="12372" rtl="0" algn="l">
              <a:lnSpc>
                <a:spcPct val="150000"/>
              </a:lnSpc>
              <a:spcBef>
                <a:spcPts val="0"/>
              </a:spcBef>
              <a:spcAft>
                <a:spcPts val="0"/>
              </a:spcAft>
              <a:buSzPts val="1800"/>
              <a:buNone/>
            </a:pPr>
            <a:r>
              <a:rPr lang="en-US" sz="1920">
                <a:solidFill>
                  <a:schemeClr val="dk1"/>
                </a:solidFill>
                <a:latin typeface="Microsoft Yahei"/>
                <a:ea typeface="Microsoft Yahei"/>
                <a:cs typeface="Microsoft Yahei"/>
                <a:sym typeface="Microsoft Yahei"/>
              </a:rPr>
              <a:t>The third-party service management system (big front end) integrates with the EG platform.</a:t>
            </a:r>
            <a:endParaRPr sz="1920">
              <a:solidFill>
                <a:schemeClr val="dk1"/>
              </a:solidFill>
              <a:latin typeface="Microsoft Yahei"/>
              <a:ea typeface="Microsoft Yahei"/>
              <a:cs typeface="Microsoft Yahei"/>
              <a:sym typeface="Microsoft Yahei"/>
            </a:endParaRPr>
          </a:p>
          <a:p>
            <a:pPr indent="-350520" lvl="0" marL="457200" rtl="0" algn="l">
              <a:lnSpc>
                <a:spcPct val="150000"/>
              </a:lnSpc>
              <a:spcBef>
                <a:spcPts val="0"/>
              </a:spcBef>
              <a:spcAft>
                <a:spcPts val="0"/>
              </a:spcAft>
              <a:buClr>
                <a:schemeClr val="dk1"/>
              </a:buClr>
              <a:buSzPts val="1920"/>
              <a:buFont typeface="Microsoft Yahei"/>
              <a:buChar char="-"/>
            </a:pPr>
            <a:r>
              <a:rPr lang="en-US" sz="1920">
                <a:solidFill>
                  <a:schemeClr val="dk1"/>
                </a:solidFill>
                <a:latin typeface="Microsoft Yahei"/>
                <a:ea typeface="Microsoft Yahei"/>
                <a:cs typeface="Microsoft Yahei"/>
                <a:sym typeface="Microsoft Yahei"/>
              </a:rPr>
              <a:t>Security: Should be connected securely</a:t>
            </a:r>
            <a:endParaRPr sz="1920">
              <a:solidFill>
                <a:schemeClr val="dk1"/>
              </a:solidFill>
              <a:latin typeface="Microsoft Yahei"/>
              <a:ea typeface="Microsoft Yahei"/>
              <a:cs typeface="Microsoft Yahei"/>
              <a:sym typeface="Microsoft Yahei"/>
            </a:endParaRPr>
          </a:p>
          <a:p>
            <a:pPr indent="-350520" lvl="0" marL="457200" rtl="0" algn="l">
              <a:lnSpc>
                <a:spcPct val="150000"/>
              </a:lnSpc>
              <a:spcBef>
                <a:spcPts val="0"/>
              </a:spcBef>
              <a:spcAft>
                <a:spcPts val="0"/>
              </a:spcAft>
              <a:buClr>
                <a:schemeClr val="dk1"/>
              </a:buClr>
              <a:buSzPts val="1920"/>
              <a:buFont typeface="Microsoft Yahei"/>
              <a:buChar char="-"/>
            </a:pPr>
            <a:r>
              <a:rPr lang="en-US" sz="1920">
                <a:solidFill>
                  <a:schemeClr val="dk1"/>
                </a:solidFill>
                <a:latin typeface="Microsoft Yahei"/>
                <a:ea typeface="Microsoft Yahei"/>
                <a:cs typeface="Microsoft Yahei"/>
                <a:sym typeface="Microsoft Yahei"/>
              </a:rPr>
              <a:t>Performance and Scalability: Solution to support multiple edges &amp; multiple metrics (Data velocity, Data Volume and Data Variety to be considered)</a:t>
            </a:r>
            <a:endParaRPr sz="1920">
              <a:solidFill>
                <a:schemeClr val="dk1"/>
              </a:solidFill>
              <a:latin typeface="Microsoft Yahei"/>
              <a:ea typeface="Microsoft Yahei"/>
              <a:cs typeface="Microsoft Yahei"/>
              <a:sym typeface="Microsoft Yahei"/>
            </a:endParaRPr>
          </a:p>
          <a:p>
            <a:pPr indent="-350520" lvl="0" marL="457200" rtl="0" algn="l">
              <a:lnSpc>
                <a:spcPct val="150000"/>
              </a:lnSpc>
              <a:spcBef>
                <a:spcPts val="0"/>
              </a:spcBef>
              <a:spcAft>
                <a:spcPts val="0"/>
              </a:spcAft>
              <a:buClr>
                <a:schemeClr val="dk1"/>
              </a:buClr>
              <a:buSzPts val="1920"/>
              <a:buFont typeface="Microsoft Yahei"/>
              <a:buChar char="-"/>
            </a:pPr>
            <a:r>
              <a:rPr lang="en-US" sz="1920">
                <a:solidFill>
                  <a:schemeClr val="dk1"/>
                </a:solidFill>
                <a:latin typeface="Microsoft Yahei"/>
                <a:ea typeface="Microsoft Yahei"/>
                <a:cs typeface="Microsoft Yahei"/>
                <a:sym typeface="Microsoft Yahei"/>
              </a:rPr>
              <a:t>Data: A database exposed to 3rd party Application. Will receive data from EdgeGallery. Following are some detailed requirement about data collection and export.</a:t>
            </a:r>
            <a:endParaRPr sz="1920">
              <a:solidFill>
                <a:schemeClr val="dk1"/>
              </a:solidFill>
              <a:latin typeface="Microsoft Yahei"/>
              <a:ea typeface="Microsoft Yahei"/>
              <a:cs typeface="Microsoft Yahei"/>
              <a:sym typeface="Microsoft Yahei"/>
            </a:endParaRPr>
          </a:p>
          <a:p>
            <a:pPr indent="-350517" lvl="1" marL="914400" rtl="0" algn="l">
              <a:lnSpc>
                <a:spcPct val="150000"/>
              </a:lnSpc>
              <a:spcBef>
                <a:spcPts val="650"/>
              </a:spcBef>
              <a:spcAft>
                <a:spcPts val="0"/>
              </a:spcAft>
              <a:buClr>
                <a:schemeClr val="dk1"/>
              </a:buClr>
              <a:buSzPts val="1920"/>
              <a:buFont typeface="Microsoft Yahei"/>
              <a:buChar char="-"/>
            </a:pPr>
            <a:r>
              <a:rPr lang="en-US" sz="1920">
                <a:latin typeface="Microsoft Yahei"/>
                <a:ea typeface="Microsoft Yahei"/>
                <a:cs typeface="Microsoft Yahei"/>
                <a:sym typeface="Microsoft Yahei"/>
              </a:rPr>
              <a:t>Data collection at Edge: Only relevant data as specified in previous slide should be collected at every edge and to be sent to center node.</a:t>
            </a:r>
            <a:endParaRPr sz="1920">
              <a:latin typeface="Microsoft Yahei"/>
              <a:ea typeface="Microsoft Yahei"/>
              <a:cs typeface="Microsoft Yahei"/>
              <a:sym typeface="Microsoft Yahei"/>
            </a:endParaRPr>
          </a:p>
          <a:p>
            <a:pPr indent="-350517" lvl="1" marL="914400" rtl="0" algn="l">
              <a:lnSpc>
                <a:spcPct val="150000"/>
              </a:lnSpc>
              <a:spcBef>
                <a:spcPts val="0"/>
              </a:spcBef>
              <a:spcAft>
                <a:spcPts val="0"/>
              </a:spcAft>
              <a:buClr>
                <a:schemeClr val="dk1"/>
              </a:buClr>
              <a:buSzPts val="1920"/>
              <a:buFont typeface="Microsoft Yahei"/>
              <a:buChar char="-"/>
            </a:pPr>
            <a:r>
              <a:rPr lang="en-US" sz="1920">
                <a:latin typeface="Microsoft Yahei"/>
                <a:ea typeface="Microsoft Yahei"/>
                <a:cs typeface="Microsoft Yahei"/>
                <a:sym typeface="Microsoft Yahei"/>
              </a:rPr>
              <a:t>Filtering per BI system: Every plugin to filter based on asked data by external BI system</a:t>
            </a:r>
            <a:endParaRPr sz="1920">
              <a:latin typeface="Microsoft Yahei"/>
              <a:ea typeface="Microsoft Yahei"/>
              <a:cs typeface="Microsoft Yahei"/>
              <a:sym typeface="Microsoft Yahei"/>
            </a:endParaRPr>
          </a:p>
          <a:p>
            <a:pPr indent="-350517" lvl="1" marL="914400" rtl="0" algn="l">
              <a:lnSpc>
                <a:spcPct val="150000"/>
              </a:lnSpc>
              <a:spcBef>
                <a:spcPts val="0"/>
              </a:spcBef>
              <a:spcAft>
                <a:spcPts val="0"/>
              </a:spcAft>
              <a:buClr>
                <a:schemeClr val="dk1"/>
              </a:buClr>
              <a:buSzPts val="1920"/>
              <a:buFont typeface="Microsoft Yahei"/>
              <a:buChar char="-"/>
            </a:pPr>
            <a:r>
              <a:rPr lang="en-US" sz="1920">
                <a:latin typeface="Microsoft Yahei"/>
                <a:ea typeface="Microsoft Yahei"/>
                <a:cs typeface="Microsoft Yahei"/>
                <a:sym typeface="Microsoft Yahei"/>
              </a:rPr>
              <a:t>Export data to BI system data source: Data includes both streaming metrics data from edges &amp; relational data from MECM inventory</a:t>
            </a:r>
            <a:endParaRPr sz="1920">
              <a:latin typeface="Microsoft Yahei"/>
              <a:ea typeface="Microsoft Yahei"/>
              <a:cs typeface="Microsoft Yahei"/>
              <a:sym typeface="Microsoft Yahei"/>
            </a:endParaRPr>
          </a:p>
          <a:p>
            <a:pPr indent="-350520" lvl="0" marL="457200" rtl="0" algn="l">
              <a:lnSpc>
                <a:spcPct val="150000"/>
              </a:lnSpc>
              <a:spcBef>
                <a:spcPts val="0"/>
              </a:spcBef>
              <a:spcAft>
                <a:spcPts val="0"/>
              </a:spcAft>
              <a:buSzPts val="1920"/>
              <a:buFont typeface="Microsoft Yahei"/>
              <a:buChar char="-"/>
            </a:pPr>
            <a:r>
              <a:t/>
            </a:r>
            <a:endParaRPr sz="1920">
              <a:latin typeface="Microsoft Yahei"/>
              <a:ea typeface="Microsoft Yahei"/>
              <a:cs typeface="Microsoft Yahei"/>
              <a:sym typeface="Microsoft Yahe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g102ff687ca0_2_6"/>
          <p:cNvSpPr txBox="1"/>
          <p:nvPr/>
        </p:nvSpPr>
        <p:spPr>
          <a:xfrm>
            <a:off x="2484475" y="2630000"/>
            <a:ext cx="7229400" cy="954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0" i="0" lang="en-US" sz="5000" u="none" cap="none" strike="noStrike">
                <a:solidFill>
                  <a:srgbClr val="000000"/>
                </a:solidFill>
                <a:latin typeface="Arial"/>
                <a:ea typeface="Arial"/>
                <a:cs typeface="Arial"/>
                <a:sym typeface="Arial"/>
              </a:rPr>
              <a:t>Analysis</a:t>
            </a:r>
            <a:endParaRPr b="0" i="0" sz="50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g10989a0a3b6_1_0"/>
          <p:cNvSpPr txBox="1"/>
          <p:nvPr>
            <p:ph idx="1" type="subTitle"/>
          </p:nvPr>
        </p:nvSpPr>
        <p:spPr>
          <a:xfrm>
            <a:off x="729630" y="-1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Popular BI systems Analysis</a:t>
            </a:r>
            <a:endParaRPr/>
          </a:p>
        </p:txBody>
      </p:sp>
      <p:graphicFrame>
        <p:nvGraphicFramePr>
          <p:cNvPr id="66" name="Google Shape;66;g10989a0a3b6_1_0"/>
          <p:cNvGraphicFramePr/>
          <p:nvPr/>
        </p:nvGraphicFramePr>
        <p:xfrm>
          <a:off x="233488" y="775838"/>
          <a:ext cx="3000000" cy="3000000"/>
        </p:xfrm>
        <a:graphic>
          <a:graphicData uri="http://schemas.openxmlformats.org/drawingml/2006/table">
            <a:tbl>
              <a:tblPr>
                <a:noFill/>
                <a:tableStyleId>{90ADEE5A-9B84-4FCB-9595-5079A4B8A908}</a:tableStyleId>
              </a:tblPr>
              <a:tblGrid>
                <a:gridCol w="1040200"/>
                <a:gridCol w="2469175"/>
                <a:gridCol w="5374975"/>
                <a:gridCol w="2706950"/>
              </a:tblGrid>
              <a:tr h="32427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t>BI Name</a:t>
                      </a:r>
                      <a:endParaRPr sz="13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t>License</a:t>
                      </a:r>
                      <a:endParaRPr sz="13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t>Database Source Supported</a:t>
                      </a:r>
                      <a:endParaRPr sz="13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t>Remarks</a:t>
                      </a:r>
                      <a:endParaRPr sz="1300" u="none" cap="none" strike="noStrike"/>
                    </a:p>
                  </a:txBody>
                  <a:tcPr marT="91425" marB="91425" marR="91425" marL="91425"/>
                </a:tc>
              </a:tr>
              <a:tr h="83017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solidFill>
                            <a:srgbClr val="333333"/>
                          </a:solidFill>
                          <a:highlight>
                            <a:srgbClr val="FAFAFA"/>
                          </a:highlight>
                          <a:latin typeface="Merriweather"/>
                          <a:ea typeface="Merriweather"/>
                          <a:cs typeface="Merriweather"/>
                          <a:sym typeface="Merriweather"/>
                        </a:rPr>
                        <a:t>Tableau Public</a:t>
                      </a:r>
                      <a:endParaRPr sz="13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US" sz="1300" u="none" cap="none" strike="noStrike"/>
                        <a:t>Commercial solution</a:t>
                      </a:r>
                      <a:endParaRPr sz="1300" u="none" cap="none" strike="noStrike"/>
                    </a:p>
                    <a:p>
                      <a:pPr indent="0" lvl="0" marL="0" marR="0" rtl="0" algn="l">
                        <a:lnSpc>
                          <a:spcPct val="100000"/>
                        </a:lnSpc>
                        <a:spcBef>
                          <a:spcPts val="0"/>
                        </a:spcBef>
                        <a:spcAft>
                          <a:spcPts val="0"/>
                        </a:spcAft>
                        <a:buClr>
                          <a:srgbClr val="000000"/>
                        </a:buClr>
                        <a:buSzPts val="1300"/>
                        <a:buFont typeface="Arial"/>
                        <a:buNone/>
                      </a:pPr>
                      <a:r>
                        <a:rPr lang="en-US" sz="1300" u="none" cap="none" strike="noStrike"/>
                        <a:t>On demand Free version for trial is available</a:t>
                      </a:r>
                      <a:endParaRPr sz="13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US" sz="1300" u="none" cap="none" strike="noStrike"/>
                        <a:t>SQL : TimeScaleDB, PostgreSQL, </a:t>
                      </a:r>
                      <a:r>
                        <a:rPr lang="en-US" sz="1200" u="none" cap="none" strike="noStrike">
                          <a:solidFill>
                            <a:schemeClr val="dk1"/>
                          </a:solidFill>
                        </a:rPr>
                        <a:t>Apache Drill</a:t>
                      </a:r>
                      <a:endParaRPr sz="1300" u="none" cap="none" strike="noStrike"/>
                    </a:p>
                    <a:p>
                      <a:pPr indent="0" lvl="0" marL="0" marR="0" rtl="0" algn="l">
                        <a:lnSpc>
                          <a:spcPct val="100000"/>
                        </a:lnSpc>
                        <a:spcBef>
                          <a:spcPts val="0"/>
                        </a:spcBef>
                        <a:spcAft>
                          <a:spcPts val="0"/>
                        </a:spcAft>
                        <a:buClr>
                          <a:srgbClr val="000000"/>
                        </a:buClr>
                        <a:buSzPts val="1300"/>
                        <a:buFont typeface="Arial"/>
                        <a:buNone/>
                      </a:pPr>
                      <a:r>
                        <a:rPr lang="en-US" sz="1300" u="none" cap="none" strike="noStrike"/>
                        <a:t>NoSQL: MongoDB</a:t>
                      </a:r>
                      <a:endParaRPr sz="1300" u="none" cap="none" strike="noStrike"/>
                    </a:p>
                    <a:p>
                      <a:pPr indent="0" lvl="0" marL="0" marR="0" rtl="0" algn="l">
                        <a:lnSpc>
                          <a:spcPct val="100000"/>
                        </a:lnSpc>
                        <a:spcBef>
                          <a:spcPts val="0"/>
                        </a:spcBef>
                        <a:spcAft>
                          <a:spcPts val="0"/>
                        </a:spcAft>
                        <a:buClr>
                          <a:srgbClr val="000000"/>
                        </a:buClr>
                        <a:buSzPts val="1300"/>
                        <a:buFont typeface="Arial"/>
                        <a:buNone/>
                      </a:pPr>
                      <a:r>
                        <a:t/>
                      </a:r>
                      <a:endParaRPr sz="13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US" sz="1300" u="none" cap="none" strike="noStrike"/>
                        <a:t>Its majorly a commercial solution</a:t>
                      </a:r>
                      <a:endParaRPr sz="1300" u="none" cap="none" strike="noStrike"/>
                    </a:p>
                    <a:p>
                      <a:pPr indent="0" lvl="0" marL="0" marR="0" rtl="0" algn="l">
                        <a:lnSpc>
                          <a:spcPct val="100000"/>
                        </a:lnSpc>
                        <a:spcBef>
                          <a:spcPts val="0"/>
                        </a:spcBef>
                        <a:spcAft>
                          <a:spcPts val="0"/>
                        </a:spcAft>
                        <a:buClr>
                          <a:srgbClr val="000000"/>
                        </a:buClr>
                        <a:buSzPts val="1300"/>
                        <a:buFont typeface="Arial"/>
                        <a:buNone/>
                      </a:pPr>
                      <a:r>
                        <a:rPr lang="en-US" sz="1300" u="none" cap="none" strike="noStrike"/>
                        <a:t>OS supported - Windows, Mac</a:t>
                      </a:r>
                      <a:endParaRPr sz="1200" u="none" cap="none" strike="noStrike">
                        <a:solidFill>
                          <a:srgbClr val="4C4C4C"/>
                        </a:solidFill>
                        <a:highlight>
                          <a:srgbClr val="FFFFFF"/>
                        </a:highlight>
                        <a:latin typeface="Lato"/>
                        <a:ea typeface="Lato"/>
                        <a:cs typeface="Lato"/>
                        <a:sym typeface="Lato"/>
                      </a:endParaRPr>
                    </a:p>
                  </a:txBody>
                  <a:tcPr marT="91425" marB="91425" marR="91425" marL="91425"/>
                </a:tc>
              </a:tr>
              <a:tr h="998275">
                <a:tc>
                  <a:txBody>
                    <a:bodyPr/>
                    <a:lstStyle/>
                    <a:p>
                      <a:pPr indent="0" lvl="0" marL="0" marR="0" rtl="0" algn="l">
                        <a:lnSpc>
                          <a:spcPct val="100000"/>
                        </a:lnSpc>
                        <a:spcBef>
                          <a:spcPts val="0"/>
                        </a:spcBef>
                        <a:spcAft>
                          <a:spcPts val="0"/>
                        </a:spcAft>
                        <a:buClr>
                          <a:srgbClr val="000000"/>
                        </a:buClr>
                        <a:buSzPts val="1300"/>
                        <a:buFont typeface="Arial"/>
                        <a:buNone/>
                      </a:pPr>
                      <a:r>
                        <a:rPr lang="en-US" sz="1300" u="none" cap="none" strike="noStrike"/>
                        <a:t>Power BI Desktop</a:t>
                      </a:r>
                      <a:endParaRPr sz="13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US" sz="1300" u="none" cap="none" strike="noStrike"/>
                        <a:t>Commercial solution</a:t>
                      </a:r>
                      <a:endParaRPr sz="1300" u="none" cap="none" strike="noStrike"/>
                    </a:p>
                    <a:p>
                      <a:pPr indent="0" lvl="0" marL="0" marR="0" rtl="0" algn="l">
                        <a:lnSpc>
                          <a:spcPct val="100000"/>
                        </a:lnSpc>
                        <a:spcBef>
                          <a:spcPts val="0"/>
                        </a:spcBef>
                        <a:spcAft>
                          <a:spcPts val="0"/>
                        </a:spcAft>
                        <a:buClr>
                          <a:srgbClr val="000000"/>
                        </a:buClr>
                        <a:buSzPts val="1300"/>
                        <a:buFont typeface="Arial"/>
                        <a:buNone/>
                      </a:pPr>
                      <a:r>
                        <a:rPr lang="en-US" sz="1300" u="none" cap="none" strike="noStrike"/>
                        <a:t>On demand Free version for trial is available</a:t>
                      </a:r>
                      <a:endParaRPr sz="13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US" sz="1300" u="none" cap="none" strike="noStrike"/>
                        <a:t>SQL : PostgreSQL, MariaDB, MySQL, Impala</a:t>
                      </a:r>
                      <a:endParaRPr sz="1300" u="none" cap="none" strike="noStrike"/>
                    </a:p>
                    <a:p>
                      <a:pPr indent="0" lvl="0" marL="0" marR="0" rtl="0" algn="l">
                        <a:lnSpc>
                          <a:spcPct val="100000"/>
                        </a:lnSpc>
                        <a:spcBef>
                          <a:spcPts val="0"/>
                        </a:spcBef>
                        <a:spcAft>
                          <a:spcPts val="0"/>
                        </a:spcAft>
                        <a:buClr>
                          <a:srgbClr val="000000"/>
                        </a:buClr>
                        <a:buSzPts val="1300"/>
                        <a:buFont typeface="Arial"/>
                        <a:buNone/>
                      </a:pPr>
                      <a:r>
                        <a:rPr lang="en-US" sz="1300" u="none" cap="none" strike="noStrike"/>
                        <a:t>NoSQL: MongoDB</a:t>
                      </a:r>
                      <a:endParaRPr sz="1300" u="none" cap="none" strike="noStrike"/>
                    </a:p>
                    <a:p>
                      <a:pPr indent="0" lvl="0" marL="0" marR="0" rtl="0" algn="l">
                        <a:lnSpc>
                          <a:spcPct val="100000"/>
                        </a:lnSpc>
                        <a:spcBef>
                          <a:spcPts val="0"/>
                        </a:spcBef>
                        <a:spcAft>
                          <a:spcPts val="0"/>
                        </a:spcAft>
                        <a:buClr>
                          <a:srgbClr val="000000"/>
                        </a:buClr>
                        <a:buSzPts val="1300"/>
                        <a:buFont typeface="Arial"/>
                        <a:buNone/>
                      </a:pPr>
                      <a:r>
                        <a:t/>
                      </a:r>
                      <a:endParaRPr sz="13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US" sz="1300" u="none" cap="none" strike="noStrike"/>
                        <a:t>Its majorly a commercial solution</a:t>
                      </a:r>
                      <a:endParaRPr sz="1300" u="none" cap="none" strike="noStrike"/>
                    </a:p>
                    <a:p>
                      <a:pPr indent="0" lvl="0" marL="0" marR="0" rtl="0" algn="l">
                        <a:lnSpc>
                          <a:spcPct val="100000"/>
                        </a:lnSpc>
                        <a:spcBef>
                          <a:spcPts val="0"/>
                        </a:spcBef>
                        <a:spcAft>
                          <a:spcPts val="0"/>
                        </a:spcAft>
                        <a:buClr>
                          <a:srgbClr val="000000"/>
                        </a:buClr>
                        <a:buSzPts val="1300"/>
                        <a:buFont typeface="Arial"/>
                        <a:buNone/>
                      </a:pPr>
                      <a:r>
                        <a:rPr lang="en-US" sz="1300" u="none" cap="none" strike="noStrike"/>
                        <a:t>OS supported - Windows</a:t>
                      </a:r>
                      <a:endParaRPr sz="1100" u="none" cap="none" strike="noStrike">
                        <a:solidFill>
                          <a:srgbClr val="373737"/>
                        </a:solidFill>
                        <a:highlight>
                          <a:srgbClr val="FCFCFC"/>
                        </a:highlight>
                      </a:endParaRPr>
                    </a:p>
                  </a:txBody>
                  <a:tcPr marT="91425" marB="91425" marR="91425" marL="91425">
                    <a:lnB cap="flat" cmpd="sng" w="9525">
                      <a:solidFill>
                        <a:srgbClr val="9E9E9E"/>
                      </a:solidFill>
                      <a:prstDash val="solid"/>
                      <a:round/>
                      <a:headEnd len="sm" w="sm" type="none"/>
                      <a:tailEnd len="sm" w="sm" type="none"/>
                    </a:lnB>
                  </a:tcPr>
                </a:tc>
              </a:tr>
              <a:tr h="9982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Apache superset</a:t>
                      </a:r>
                      <a:endParaRPr sz="1200" u="none" cap="none" strike="noStrike">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Apache License</a:t>
                      </a:r>
                      <a:endParaRPr b="1" sz="1200" u="none" cap="none" strike="noStrike">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US" sz="1300" u="none" cap="none" strike="noStrike"/>
                        <a:t>SQL : </a:t>
                      </a:r>
                      <a:r>
                        <a:rPr lang="en-US" sz="1200" u="none" cap="none" strike="noStrike">
                          <a:solidFill>
                            <a:schemeClr val="dk1"/>
                          </a:solidFill>
                        </a:rPr>
                        <a:t>Spark SQL, Drill, Druid,Hive, Impala, CockroachDB, PostgreSQL, SQLite,SQL Server</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300"/>
                        <a:buFont typeface="Arial"/>
                        <a:buNone/>
                      </a:pPr>
                      <a:r>
                        <a:rPr lang="en-US" sz="1300" u="none" cap="none" strike="noStrike"/>
                        <a:t>NoSQL:</a:t>
                      </a:r>
                      <a:r>
                        <a:rPr lang="en-US" sz="1200" u="none" cap="none" strike="noStrike">
                          <a:solidFill>
                            <a:schemeClr val="dk1"/>
                          </a:solidFill>
                        </a:rPr>
                        <a:t> Cassandra</a:t>
                      </a:r>
                      <a:endParaRPr sz="1200" u="none" cap="none" strike="noStrike">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Apache License</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OS supported: Linux, Mac OSx</a:t>
                      </a:r>
                      <a:endParaRPr sz="1200" u="none" cap="none" strike="noStrike">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982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Metabase</a:t>
                      </a:r>
                      <a:endParaRPr sz="1200" u="none" cap="none" strike="noStrike">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AGPL License</a:t>
                      </a:r>
                      <a:endParaRPr sz="1200" u="none" cap="none" strike="noStrike">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SQL : MySQL, PostgreSQL, SQLite, Druid, Presto</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NoSQL: MongoDB, Vertica, Apache Spark, Snowflake</a:t>
                      </a:r>
                      <a:endParaRPr sz="1200" u="none" cap="none" strike="noStrike">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AGPL License</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OS Supported: Windows, linux, MAC</a:t>
                      </a:r>
                      <a:endParaRPr sz="1200" u="none" cap="none" strike="noStrike">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982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Birt</a:t>
                      </a:r>
                      <a:endParaRPr sz="1200" u="none" cap="none" strike="noStrike">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Eclipse Public License</a:t>
                      </a:r>
                      <a:endParaRPr sz="1200" u="none" cap="none" strike="noStrike">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solidFill>
                            <a:schemeClr val="dk1"/>
                          </a:solidFill>
                        </a:rPr>
                        <a:t>SQL – Works with any JDBC driver.(Eq, PostGresql)</a:t>
                      </a:r>
                      <a:endParaRPr sz="1200" u="none" cap="none" strike="noStrike">
                        <a:solidFill>
                          <a:schemeClr val="dk1"/>
                        </a:solidFill>
                      </a:endParaRPr>
                    </a:p>
                    <a:p>
                      <a:pPr indent="0" lvl="0" marL="0" marR="0" rtl="0" algn="l">
                        <a:lnSpc>
                          <a:spcPct val="115000"/>
                        </a:lnSpc>
                        <a:spcBef>
                          <a:spcPts val="600"/>
                        </a:spcBef>
                        <a:spcAft>
                          <a:spcPts val="0"/>
                        </a:spcAft>
                        <a:buClr>
                          <a:srgbClr val="000000"/>
                        </a:buClr>
                        <a:buSzPts val="1200"/>
                        <a:buFont typeface="Arial"/>
                        <a:buNone/>
                      </a:pPr>
                      <a:r>
                        <a:rPr lang="en-US" sz="1200" u="none" cap="none" strike="noStrike">
                          <a:solidFill>
                            <a:schemeClr val="dk1"/>
                          </a:solidFill>
                        </a:rPr>
                        <a:t>NoSQL: Mongodb, cassandra</a:t>
                      </a:r>
                      <a:endParaRPr sz="1200" u="none" cap="none" strike="noStrike">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Eclipse Public License</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rPr>
                        <a:t>OS Supported:  Run using eclipse</a:t>
                      </a:r>
                      <a:endParaRPr sz="1200" u="none" cap="none" strike="noStrike">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10989a0a3b6_1_6"/>
          <p:cNvSpPr txBox="1"/>
          <p:nvPr>
            <p:ph idx="1" type="subTitle"/>
          </p:nvPr>
        </p:nvSpPr>
        <p:spPr>
          <a:xfrm>
            <a:off x="729080" y="45624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Popular BI systems Analysis</a:t>
            </a:r>
            <a:endParaRPr/>
          </a:p>
        </p:txBody>
      </p:sp>
      <p:graphicFrame>
        <p:nvGraphicFramePr>
          <p:cNvPr id="73" name="Google Shape;73;g10989a0a3b6_1_6"/>
          <p:cNvGraphicFramePr/>
          <p:nvPr/>
        </p:nvGraphicFramePr>
        <p:xfrm>
          <a:off x="793738" y="1175238"/>
          <a:ext cx="3000000" cy="3000000"/>
        </p:xfrm>
        <a:graphic>
          <a:graphicData uri="http://schemas.openxmlformats.org/drawingml/2006/table">
            <a:tbl>
              <a:tblPr>
                <a:noFill/>
                <a:tableStyleId>{90ADEE5A-9B84-4FCB-9595-5079A4B8A908}</a:tableStyleId>
              </a:tblPr>
              <a:tblGrid>
                <a:gridCol w="1765225"/>
                <a:gridCol w="5094875"/>
                <a:gridCol w="3430050"/>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BI Name</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Database Supported</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Remarks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SaCa DataViz</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SQL :  Mysql,PostgreSQL, Presto, phoenix, druid, impala, H2, hive, memsql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US" sz="1400" u="none" cap="none" strike="noStrike"/>
                        <a:t>NoSQL:  mongodb</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Free cloud version supports only excel</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US" sz="1400" u="none" cap="none" strike="noStrike"/>
                        <a:t>Unable to download Standard version</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seal report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Any SQL/ NO SQL Db using LINQ queries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Apache License, Version 2.0</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US" sz="1400" u="none" cap="none" strike="noStrike"/>
                        <a:t>Windows 7, 2008, Windows 8, 2012, Windows 10 or greater</a:t>
                      </a:r>
                      <a:endParaRPr sz="1400" u="none" cap="none" strike="noStrike"/>
                    </a:p>
                  </a:txBody>
                  <a:tcPr marT="91425" marB="91425" marR="91425" marL="91425"/>
                </a:tc>
              </a:tr>
            </a:tbl>
          </a:graphicData>
        </a:graphic>
      </p:graphicFrame>
      <p:sp>
        <p:nvSpPr>
          <p:cNvPr id="74" name="Google Shape;74;g10989a0a3b6_1_6"/>
          <p:cNvSpPr txBox="1"/>
          <p:nvPr/>
        </p:nvSpPr>
        <p:spPr>
          <a:xfrm>
            <a:off x="963300" y="4604800"/>
            <a:ext cx="10290000" cy="1647000"/>
          </a:xfrm>
          <a:prstGeom prst="rect">
            <a:avLst/>
          </a:prstGeom>
          <a:solidFill>
            <a:srgbClr val="93C47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Conclusion:</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External DB:</a:t>
            </a:r>
            <a:endParaRPr b="0" i="0" sz="1900" u="none" cap="none" strike="noStrike">
              <a:solidFill>
                <a:srgbClr val="000000"/>
              </a:solidFill>
              <a:latin typeface="Arial"/>
              <a:ea typeface="Arial"/>
              <a:cs typeface="Arial"/>
              <a:sym typeface="Arial"/>
            </a:endParaRPr>
          </a:p>
          <a:p>
            <a:pPr indent="-349250" lvl="0" marL="457200" marR="0" rtl="0" algn="l">
              <a:lnSpc>
                <a:spcPct val="100000"/>
              </a:lnSpc>
              <a:spcBef>
                <a:spcPts val="0"/>
              </a:spcBef>
              <a:spcAft>
                <a:spcPts val="0"/>
              </a:spcAft>
              <a:buClr>
                <a:srgbClr val="000000"/>
              </a:buClr>
              <a:buSzPts val="1900"/>
              <a:buFont typeface="Arial"/>
              <a:buChar char="●"/>
            </a:pPr>
            <a:r>
              <a:rPr b="0" i="0" lang="en-US" sz="1900" u="none" cap="none" strike="noStrike">
                <a:solidFill>
                  <a:srgbClr val="000000"/>
                </a:solidFill>
                <a:latin typeface="Arial"/>
                <a:ea typeface="Arial"/>
                <a:cs typeface="Arial"/>
                <a:sym typeface="Arial"/>
              </a:rPr>
              <a:t>SQL DB: PostgreSQL </a:t>
            </a:r>
            <a:endParaRPr b="0" i="0" sz="1900" u="none" cap="none" strike="noStrike">
              <a:solidFill>
                <a:srgbClr val="000000"/>
              </a:solidFill>
              <a:latin typeface="Arial"/>
              <a:ea typeface="Arial"/>
              <a:cs typeface="Arial"/>
              <a:sym typeface="Arial"/>
            </a:endParaRPr>
          </a:p>
          <a:p>
            <a:pPr indent="-349250" lvl="0" marL="457200" marR="0" rtl="0" algn="l">
              <a:lnSpc>
                <a:spcPct val="100000"/>
              </a:lnSpc>
              <a:spcBef>
                <a:spcPts val="0"/>
              </a:spcBef>
              <a:spcAft>
                <a:spcPts val="0"/>
              </a:spcAft>
              <a:buClr>
                <a:srgbClr val="000000"/>
              </a:buClr>
              <a:buSzPts val="1900"/>
              <a:buFont typeface="Arial"/>
              <a:buChar char="●"/>
            </a:pPr>
            <a:r>
              <a:rPr b="0" i="0" lang="en-US" sz="1900" u="none" cap="none" strike="noStrike">
                <a:solidFill>
                  <a:srgbClr val="000000"/>
                </a:solidFill>
                <a:latin typeface="Arial"/>
                <a:ea typeface="Arial"/>
                <a:cs typeface="Arial"/>
                <a:sym typeface="Arial"/>
              </a:rPr>
              <a:t>NO SQL DB : MongoDb</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BI system: Apache Superset/Metabase/Tableau public</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1015c9c49a0_0_9"/>
          <p:cNvSpPr txBox="1"/>
          <p:nvPr>
            <p:ph idx="1" type="subTitle"/>
          </p:nvPr>
        </p:nvSpPr>
        <p:spPr>
          <a:xfrm>
            <a:off x="729080" y="45624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Reference Architecture: Fledge</a:t>
            </a:r>
            <a:endParaRPr/>
          </a:p>
        </p:txBody>
      </p:sp>
      <p:pic>
        <p:nvPicPr>
          <p:cNvPr id="81" name="Google Shape;81;g1015c9c49a0_0_9"/>
          <p:cNvPicPr preferRelativeResize="0"/>
          <p:nvPr/>
        </p:nvPicPr>
        <p:blipFill rotWithShape="1">
          <a:blip r:embed="rId3">
            <a:alphaModFix/>
          </a:blip>
          <a:srcRect b="0" l="0" r="0" t="0"/>
          <a:stretch/>
        </p:blipFill>
        <p:spPr>
          <a:xfrm>
            <a:off x="481300" y="1289450"/>
            <a:ext cx="5710700" cy="4109200"/>
          </a:xfrm>
          <a:prstGeom prst="rect">
            <a:avLst/>
          </a:prstGeom>
          <a:noFill/>
          <a:ln>
            <a:noFill/>
          </a:ln>
        </p:spPr>
      </p:pic>
      <p:sp>
        <p:nvSpPr>
          <p:cNvPr id="82" name="Google Shape;82;g1015c9c49a0_0_9"/>
          <p:cNvSpPr txBox="1"/>
          <p:nvPr/>
        </p:nvSpPr>
        <p:spPr>
          <a:xfrm>
            <a:off x="6907575" y="870750"/>
            <a:ext cx="4560600" cy="31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404040"/>
                </a:solidFill>
                <a:highlight>
                  <a:srgbClr val="FCFCFC"/>
                </a:highlight>
                <a:latin typeface="Georgia"/>
                <a:ea typeface="Georgia"/>
                <a:cs typeface="Georgia"/>
                <a:sym typeface="Georgia"/>
              </a:rPr>
              <a:t>Northbound Microservices</a:t>
            </a:r>
            <a:endParaRPr b="1" i="0" sz="1800" u="none" cap="none" strike="noStrike">
              <a:solidFill>
                <a:srgbClr val="404040"/>
              </a:solidFill>
              <a:highlight>
                <a:srgbClr val="FCFCFC"/>
              </a:highlight>
              <a:latin typeface="Georgia"/>
              <a:ea typeface="Georgia"/>
              <a:cs typeface="Georgia"/>
              <a:sym typeface="Georgia"/>
            </a:endParaRPr>
          </a:p>
          <a:p>
            <a:pPr indent="0" lvl="0" marL="0" marR="0" rtl="0" algn="l">
              <a:lnSpc>
                <a:spcPct val="163636"/>
              </a:lnSpc>
              <a:spcBef>
                <a:spcPts val="400"/>
              </a:spcBef>
              <a:spcAft>
                <a:spcPts val="1800"/>
              </a:spcAft>
              <a:buClr>
                <a:srgbClr val="000000"/>
              </a:buClr>
              <a:buSzPts val="1200"/>
              <a:buFont typeface="Arial"/>
              <a:buNone/>
            </a:pPr>
            <a:r>
              <a:rPr b="0" i="0" lang="en-US" sz="1200" u="none" cap="none" strike="noStrike">
                <a:solidFill>
                  <a:srgbClr val="404040"/>
                </a:solidFill>
                <a:highlight>
                  <a:srgbClr val="FCFCFC"/>
                </a:highlight>
                <a:latin typeface="Lato"/>
                <a:ea typeface="Lato"/>
                <a:cs typeface="Lato"/>
                <a:sym typeface="Lato"/>
              </a:rPr>
              <a:t>Northbound microservices offer bi-directional communication of data and metadata between the Fledge platform and larger systems located locally or in the cloud. Larger systems may be private and public Cloud data services, proprietary solutions or Fledge instances with larger footprints. Northbound components are typically deployed as one-shot tasks, which periodically spin up and send data which has been batched, then spin down. However, they can also be deployed as continually-running services.</a:t>
            </a:r>
            <a:endParaRPr b="0" i="0" sz="1200" u="none" cap="none" strike="noStrike">
              <a:solidFill>
                <a:srgbClr val="404040"/>
              </a:solidFill>
              <a:highlight>
                <a:srgbClr val="FCFCFC"/>
              </a:highlight>
              <a:latin typeface="Lato"/>
              <a:ea typeface="Lato"/>
              <a:cs typeface="Lato"/>
              <a:sym typeface="Lato"/>
            </a:endParaRPr>
          </a:p>
        </p:txBody>
      </p:sp>
      <p:sp>
        <p:nvSpPr>
          <p:cNvPr id="83" name="Google Shape;83;g1015c9c49a0_0_9"/>
          <p:cNvSpPr txBox="1"/>
          <p:nvPr/>
        </p:nvSpPr>
        <p:spPr>
          <a:xfrm>
            <a:off x="438550" y="5979175"/>
            <a:ext cx="11501100" cy="446400"/>
          </a:xfrm>
          <a:prstGeom prst="rect">
            <a:avLst/>
          </a:prstGeom>
          <a:solidFill>
            <a:srgbClr val="38761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2"/>
                </a:solidFill>
                <a:latin typeface="Arial"/>
                <a:ea typeface="Arial"/>
                <a:cs typeface="Arial"/>
                <a:sym typeface="Arial"/>
              </a:rPr>
              <a:t>Takeaway: Plugin based architecture would be useful for exporting data to different BI data source(s).</a:t>
            </a:r>
            <a:endParaRPr b="0" i="0" sz="1700" u="none" cap="none" strike="noStrike">
              <a:solidFill>
                <a:schemeClr val="dk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fc553d17e8_0_143"/>
          <p:cNvSpPr txBox="1"/>
          <p:nvPr>
            <p:ph idx="1" type="subTitle"/>
          </p:nvPr>
        </p:nvSpPr>
        <p:spPr>
          <a:xfrm>
            <a:off x="729080" y="456240"/>
            <a:ext cx="10739100" cy="533100"/>
          </a:xfrm>
          <a:prstGeom prst="rect">
            <a:avLst/>
          </a:prstGeom>
          <a:noFill/>
          <a:ln>
            <a:noFill/>
          </a:ln>
        </p:spPr>
        <p:txBody>
          <a:bodyPr anchorCtr="0" anchor="ctr" bIns="0" lIns="0" spcFirstLastPara="1" rIns="0" wrap="square" tIns="0">
            <a:normAutofit/>
          </a:bodyPr>
          <a:lstStyle/>
          <a:p>
            <a:pPr indent="0" lvl="0" marL="0" rtl="0" algn="l">
              <a:lnSpc>
                <a:spcPct val="107187"/>
              </a:lnSpc>
              <a:spcBef>
                <a:spcPts val="0"/>
              </a:spcBef>
              <a:spcAft>
                <a:spcPts val="0"/>
              </a:spcAft>
              <a:buSzPts val="3200"/>
              <a:buNone/>
            </a:pPr>
            <a:r>
              <a:rPr lang="en-US"/>
              <a:t>Reference Architecture: Amazon cloudwatch</a:t>
            </a:r>
            <a:endParaRPr/>
          </a:p>
        </p:txBody>
      </p:sp>
      <p:pic>
        <p:nvPicPr>
          <p:cNvPr id="90" name="Google Shape;90;gfc553d17e8_0_143"/>
          <p:cNvPicPr preferRelativeResize="0"/>
          <p:nvPr/>
        </p:nvPicPr>
        <p:blipFill rotWithShape="1">
          <a:blip r:embed="rId3">
            <a:alphaModFix/>
          </a:blip>
          <a:srcRect b="0" l="0" r="0" t="0"/>
          <a:stretch/>
        </p:blipFill>
        <p:spPr>
          <a:xfrm>
            <a:off x="346075" y="1644840"/>
            <a:ext cx="5753100" cy="3667125"/>
          </a:xfrm>
          <a:prstGeom prst="rect">
            <a:avLst/>
          </a:prstGeom>
          <a:noFill/>
          <a:ln>
            <a:noFill/>
          </a:ln>
        </p:spPr>
      </p:pic>
      <p:sp>
        <p:nvSpPr>
          <p:cNvPr id="91" name="Google Shape;91;gfc553d17e8_0_143"/>
          <p:cNvSpPr txBox="1"/>
          <p:nvPr/>
        </p:nvSpPr>
        <p:spPr>
          <a:xfrm>
            <a:off x="6748375" y="1118300"/>
            <a:ext cx="5446800" cy="438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16191F"/>
                </a:solidFill>
                <a:latin typeface="Roboto"/>
                <a:ea typeface="Roboto"/>
                <a:cs typeface="Roboto"/>
                <a:sym typeface="Roboto"/>
              </a:rPr>
              <a:t>Amazon CloudWatch monitors your Amazon Web Services (AWS) resources and the applications you run on AWS in real time. You can use CloudWatch to collect and track metrics, which are variables you can measure for your resources and applications.</a:t>
            </a:r>
            <a:endParaRPr b="0" i="0" sz="1300" u="none" cap="none" strike="noStrike">
              <a:solidFill>
                <a:srgbClr val="16191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6191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16191F"/>
                </a:solidFill>
                <a:latin typeface="Roboto"/>
                <a:ea typeface="Roboto"/>
                <a:cs typeface="Roboto"/>
                <a:sym typeface="Roboto"/>
              </a:rPr>
              <a:t>You can create custom dashboards to display metrics about your custom applications, and display custom collections of metrics that you choose.</a:t>
            </a:r>
            <a:endParaRPr b="0" i="0" sz="1300" u="none" cap="none" strike="noStrike">
              <a:solidFill>
                <a:srgbClr val="16191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16191F"/>
                </a:solidFill>
                <a:latin typeface="Roboto"/>
                <a:ea typeface="Roboto"/>
                <a:cs typeface="Roboto"/>
                <a:sym typeface="Roboto"/>
              </a:rPr>
              <a:t>You can create alarms etc. </a:t>
            </a:r>
            <a:endParaRPr b="0" i="0" sz="1300" u="none" cap="none" strike="noStrike">
              <a:solidFill>
                <a:srgbClr val="16191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6191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16191F"/>
                </a:solidFill>
                <a:latin typeface="Roboto"/>
                <a:ea typeface="Roboto"/>
                <a:cs typeface="Roboto"/>
                <a:sym typeface="Roboto"/>
              </a:rPr>
              <a:t>AWS services publish metrics to CloudWatch.</a:t>
            </a:r>
            <a:endParaRPr b="0" i="0" sz="1300" u="none" cap="none" strike="noStrike">
              <a:solidFill>
                <a:srgbClr val="16191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16191F"/>
                </a:solidFill>
                <a:latin typeface="Roboto"/>
                <a:ea typeface="Roboto"/>
                <a:cs typeface="Roboto"/>
                <a:sym typeface="Roboto"/>
              </a:rPr>
              <a:t>Example:</a:t>
            </a:r>
            <a:endParaRPr b="0" i="0" sz="1300" u="none" cap="none" strike="noStrike">
              <a:solidFill>
                <a:srgbClr val="16191F"/>
              </a:solidFill>
              <a:latin typeface="Roboto"/>
              <a:ea typeface="Roboto"/>
              <a:cs typeface="Roboto"/>
              <a:sym typeface="Roboto"/>
            </a:endParaRPr>
          </a:p>
          <a:p>
            <a:pPr indent="-311150" lvl="0" marL="457200" marR="0" rtl="0" algn="l">
              <a:lnSpc>
                <a:spcPct val="100000"/>
              </a:lnSpc>
              <a:spcBef>
                <a:spcPts val="0"/>
              </a:spcBef>
              <a:spcAft>
                <a:spcPts val="0"/>
              </a:spcAft>
              <a:buClr>
                <a:srgbClr val="16191F"/>
              </a:buClr>
              <a:buSzPts val="1300"/>
              <a:buFont typeface="Roboto"/>
              <a:buChar char="●"/>
            </a:pPr>
            <a:r>
              <a:rPr b="0" i="0" lang="en-US" sz="1300" u="none" cap="none" strike="noStrike">
                <a:solidFill>
                  <a:srgbClr val="16191F"/>
                </a:solidFill>
                <a:latin typeface="Roboto"/>
                <a:ea typeface="Roboto"/>
                <a:cs typeface="Roboto"/>
                <a:sym typeface="Roboto"/>
              </a:rPr>
              <a:t>By default, Amazon EC2 sends metric data to CloudWatch in 5-minute periods.</a:t>
            </a:r>
            <a:endParaRPr b="0" i="0" sz="1300" u="none" cap="none" strike="noStrike">
              <a:solidFill>
                <a:srgbClr val="16191F"/>
              </a:solidFill>
              <a:latin typeface="Roboto"/>
              <a:ea typeface="Roboto"/>
              <a:cs typeface="Roboto"/>
              <a:sym typeface="Roboto"/>
            </a:endParaRPr>
          </a:p>
          <a:p>
            <a:pPr indent="-311150" lvl="0" marL="457200" marR="0" rtl="0" algn="l">
              <a:lnSpc>
                <a:spcPct val="100000"/>
              </a:lnSpc>
              <a:spcBef>
                <a:spcPts val="0"/>
              </a:spcBef>
              <a:spcAft>
                <a:spcPts val="0"/>
              </a:spcAft>
              <a:buClr>
                <a:srgbClr val="16191F"/>
              </a:buClr>
              <a:buSzPts val="1300"/>
              <a:buFont typeface="Roboto"/>
              <a:buChar char="●"/>
            </a:pPr>
            <a:r>
              <a:rPr b="0" i="0" lang="en-US" sz="1300" u="none" cap="none" strike="noStrike">
                <a:solidFill>
                  <a:srgbClr val="16191F"/>
                </a:solidFill>
                <a:latin typeface="Roboto"/>
                <a:ea typeface="Roboto"/>
                <a:cs typeface="Roboto"/>
                <a:sym typeface="Roboto"/>
              </a:rPr>
              <a:t>with AWS IoT, the service sends the following metrics and dimensions to CloudWatch every minute.</a:t>
            </a:r>
            <a:endParaRPr b="0" i="0" sz="1300" u="none" cap="none" strike="noStrike">
              <a:solidFill>
                <a:srgbClr val="16191F"/>
              </a:solidFill>
              <a:latin typeface="Roboto"/>
              <a:ea typeface="Roboto"/>
              <a:cs typeface="Roboto"/>
              <a:sym typeface="Roboto"/>
            </a:endParaRPr>
          </a:p>
          <a:p>
            <a:pPr indent="-311150" lvl="0" marL="457200" marR="0" rtl="0" algn="l">
              <a:lnSpc>
                <a:spcPct val="100000"/>
              </a:lnSpc>
              <a:spcBef>
                <a:spcPts val="0"/>
              </a:spcBef>
              <a:spcAft>
                <a:spcPts val="0"/>
              </a:spcAft>
              <a:buClr>
                <a:srgbClr val="16191F"/>
              </a:buClr>
              <a:buSzPts val="1300"/>
              <a:buFont typeface="Roboto"/>
              <a:buChar char="●"/>
            </a:pPr>
            <a:r>
              <a:rPr b="0" i="0" lang="en-US" sz="1300" u="none" cap="none" strike="noStrike">
                <a:solidFill>
                  <a:srgbClr val="16191F"/>
                </a:solidFill>
                <a:latin typeface="Roboto"/>
                <a:ea typeface="Roboto"/>
                <a:cs typeface="Roboto"/>
                <a:sym typeface="Roboto"/>
              </a:rPr>
              <a:t>Outpost sends metrics to cloudwatch</a:t>
            </a:r>
            <a:endParaRPr b="0" i="0" sz="1300" u="none" cap="none" strike="noStrike">
              <a:solidFill>
                <a:srgbClr val="16191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16191F"/>
                </a:solidFill>
                <a:latin typeface="Roboto"/>
                <a:ea typeface="Roboto"/>
                <a:cs typeface="Roboto"/>
                <a:sym typeface="Roboto"/>
              </a:rPr>
              <a:t>Metrics </a:t>
            </a:r>
            <a:r>
              <a:rPr b="0" i="0" lang="en-US" sz="1300" u="sng" cap="none" strike="noStrike">
                <a:solidFill>
                  <a:schemeClr val="hlink"/>
                </a:solidFill>
                <a:latin typeface="Roboto"/>
                <a:ea typeface="Roboto"/>
                <a:cs typeface="Roboto"/>
                <a:sym typeface="Roboto"/>
                <a:hlinkClick r:id="rId4"/>
              </a:rPr>
              <a:t>example</a:t>
            </a:r>
            <a:r>
              <a:rPr b="0" i="0" lang="en-US" sz="1300" u="none" cap="none" strike="noStrike">
                <a:solidFill>
                  <a:srgbClr val="16191F"/>
                </a:solidFill>
                <a:latin typeface="Roboto"/>
                <a:ea typeface="Roboto"/>
                <a:cs typeface="Roboto"/>
                <a:sym typeface="Roboto"/>
              </a:rPr>
              <a:t>:</a:t>
            </a:r>
            <a:endParaRPr b="0" i="0" sz="1300" u="none" cap="none" strike="noStrike">
              <a:solidFill>
                <a:srgbClr val="16191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16191F"/>
                </a:solidFill>
                <a:latin typeface="Courier New"/>
                <a:ea typeface="Courier New"/>
                <a:cs typeface="Courier New"/>
                <a:sym typeface="Courier New"/>
              </a:rPr>
              <a:t>ConnectedStatus</a:t>
            </a:r>
            <a:endParaRPr b="0" i="0" sz="1300" u="none" cap="none" strike="noStrike">
              <a:solidFill>
                <a:srgbClr val="16191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16191F"/>
                </a:solidFill>
                <a:latin typeface="Courier New"/>
                <a:ea typeface="Courier New"/>
                <a:cs typeface="Courier New"/>
                <a:sym typeface="Courier New"/>
              </a:rPr>
              <a:t>CapacityExceptions</a:t>
            </a:r>
            <a:endParaRPr b="0" i="0" sz="1300" u="none" cap="none" strike="noStrike">
              <a:solidFill>
                <a:srgbClr val="16191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16191F"/>
                </a:solidFill>
                <a:latin typeface="Courier New"/>
                <a:ea typeface="Courier New"/>
                <a:cs typeface="Courier New"/>
                <a:sym typeface="Courier New"/>
              </a:rPr>
              <a:t>InstanceFamilyCapacityUtilization etc.</a:t>
            </a:r>
            <a:r>
              <a:rPr b="0" i="0" lang="en-US" sz="1300" u="none" cap="none" strike="noStrike">
                <a:solidFill>
                  <a:srgbClr val="16191F"/>
                </a:solidFill>
                <a:latin typeface="Roboto"/>
                <a:ea typeface="Roboto"/>
                <a:cs typeface="Roboto"/>
                <a:sym typeface="Roboto"/>
              </a:rPr>
              <a:t> </a:t>
            </a:r>
            <a:endParaRPr b="0" i="0" sz="1300" u="none" cap="none" strike="noStrike">
              <a:solidFill>
                <a:srgbClr val="16191F"/>
              </a:solidFill>
              <a:latin typeface="Roboto"/>
              <a:ea typeface="Roboto"/>
              <a:cs typeface="Roboto"/>
              <a:sym typeface="Roboto"/>
            </a:endParaRPr>
          </a:p>
        </p:txBody>
      </p:sp>
      <p:sp>
        <p:nvSpPr>
          <p:cNvPr id="92" name="Google Shape;92;gfc553d17e8_0_143"/>
          <p:cNvSpPr txBox="1"/>
          <p:nvPr/>
        </p:nvSpPr>
        <p:spPr>
          <a:xfrm>
            <a:off x="8092375" y="0"/>
            <a:ext cx="4102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https://docs.aws.amazon.com/AmazonCloudWatch/latest/monitoring/cloudwatch_architecture.html</a:t>
            </a:r>
            <a:endParaRPr b="0" i="0" sz="1400" u="none" cap="none" strike="noStrike">
              <a:solidFill>
                <a:srgbClr val="000000"/>
              </a:solidFill>
              <a:latin typeface="Arial"/>
              <a:ea typeface="Arial"/>
              <a:cs typeface="Arial"/>
              <a:sym typeface="Arial"/>
            </a:endParaRPr>
          </a:p>
        </p:txBody>
      </p:sp>
      <p:sp>
        <p:nvSpPr>
          <p:cNvPr id="93" name="Google Shape;93;gfc553d17e8_0_143"/>
          <p:cNvSpPr txBox="1"/>
          <p:nvPr/>
        </p:nvSpPr>
        <p:spPr>
          <a:xfrm>
            <a:off x="347025" y="5717575"/>
            <a:ext cx="11501100" cy="969600"/>
          </a:xfrm>
          <a:prstGeom prst="rect">
            <a:avLst/>
          </a:prstGeom>
          <a:solidFill>
            <a:srgbClr val="38761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2"/>
                </a:solidFill>
                <a:latin typeface="Arial"/>
                <a:ea typeface="Arial"/>
                <a:cs typeface="Arial"/>
                <a:sym typeface="Arial"/>
              </a:rPr>
              <a:t>Takeaway: Push based mechanism is useful </a:t>
            </a:r>
            <a:endParaRPr b="0" i="0" sz="1700" u="none" cap="none" strike="noStrike">
              <a:solidFill>
                <a:schemeClr val="dk2"/>
              </a:solidFill>
              <a:latin typeface="Arial"/>
              <a:ea typeface="Arial"/>
              <a:cs typeface="Arial"/>
              <a:sym typeface="Arial"/>
            </a:endParaRPr>
          </a:p>
          <a:p>
            <a:pPr indent="-336550" lvl="0" marL="457200" marR="0" rtl="0" algn="l">
              <a:lnSpc>
                <a:spcPct val="100000"/>
              </a:lnSpc>
              <a:spcBef>
                <a:spcPts val="0"/>
              </a:spcBef>
              <a:spcAft>
                <a:spcPts val="0"/>
              </a:spcAft>
              <a:buClr>
                <a:schemeClr val="dk2"/>
              </a:buClr>
              <a:buSzPts val="1700"/>
              <a:buFont typeface="Arial"/>
              <a:buAutoNum type="arabicPeriod"/>
            </a:pPr>
            <a:r>
              <a:rPr b="0" i="0" lang="en-US" sz="1700" u="none" cap="none" strike="noStrike">
                <a:solidFill>
                  <a:schemeClr val="dk2"/>
                </a:solidFill>
                <a:latin typeface="Arial"/>
                <a:ea typeface="Arial"/>
                <a:cs typeface="Arial"/>
                <a:sym typeface="Arial"/>
              </a:rPr>
              <a:t>Data sources are high</a:t>
            </a:r>
            <a:endParaRPr b="0" i="0" sz="1700" u="none" cap="none" strike="noStrike">
              <a:solidFill>
                <a:schemeClr val="dk2"/>
              </a:solidFill>
              <a:latin typeface="Arial"/>
              <a:ea typeface="Arial"/>
              <a:cs typeface="Arial"/>
              <a:sym typeface="Arial"/>
            </a:endParaRPr>
          </a:p>
          <a:p>
            <a:pPr indent="-336550" lvl="0" marL="457200" marR="0" rtl="0" algn="l">
              <a:lnSpc>
                <a:spcPct val="100000"/>
              </a:lnSpc>
              <a:spcBef>
                <a:spcPts val="0"/>
              </a:spcBef>
              <a:spcAft>
                <a:spcPts val="0"/>
              </a:spcAft>
              <a:buClr>
                <a:schemeClr val="dk2"/>
              </a:buClr>
              <a:buSzPts val="1700"/>
              <a:buFont typeface="Arial"/>
              <a:buAutoNum type="arabicPeriod"/>
            </a:pPr>
            <a:r>
              <a:rPr b="0" i="0" lang="en-US" sz="1700" u="none" cap="none" strike="noStrike">
                <a:solidFill>
                  <a:schemeClr val="dk2"/>
                </a:solidFill>
                <a:latin typeface="Arial"/>
                <a:ea typeface="Arial"/>
                <a:cs typeface="Arial"/>
                <a:sym typeface="Arial"/>
              </a:rPr>
              <a:t>When we have to export mix of data (real time &amp; non real time)</a:t>
            </a:r>
            <a:endParaRPr b="0" i="0" sz="1700" u="none" cap="none" strike="noStrike">
              <a:solidFill>
                <a:schemeClr val="dk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4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2017-06-15T01:41:05Z</dcterms:created>
  <dc:creator>Administrator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_ms_pID_72543">
    <vt:lpwstr>(4)pP0Q0LvqYxR9QUBn3n+6N2WQTuH8NZfFN9R/NGJlnGeFRbzGJe/kXIs7kCY339nONryp0J9n
MziAOEARdMXO53ZPpV/sgZdqwfd6WkmxKpfwPUdcg9rGpQ/1z2GO+fL+PYX/NLZ+KeaGsKOi
w9jEUTYIbTAHgR2r/D5mK7wCZdYJTF3AGlWKGOgmgPxYsalExmkEjsLuLc1zxSc3Qb7Pf5OG
Wu//LA/KcF3Qo170/h</vt:lpwstr>
  </property>
  <property fmtid="{D5CDD505-2E9C-101B-9397-08002B2CF9AE}" pid="3" name="_new_ms_pID_725431">
    <vt:lpwstr>F+lLhfiRdIUG+iLYBqms2iVXbN5ZOf1j+pRH5IvIVWGvhV0pNMWubS
x9O7ukNiYht/Y8YnlBhACHUWXIeeOM0LrgaIkteYH2532kzW2917e7fq7zT+NFnSDnOozG6H
qoxu3eGwG9G7FNWYe9TFokfOOYf2MCJK9qRmBkv5ug0DERyJM+DZx6Wn1bdLLOG6VeFZZT78
D3p1yG+fxs8SKoCJPGzu7gwtFtI8JDFMGHnl</vt:lpwstr>
  </property>
  <property fmtid="{D5CDD505-2E9C-101B-9397-08002B2CF9AE}" pid="4" name="_new_ms_pID_725432">
    <vt:lpwstr>U6+S44+gW0kWQyOzY+80nD83LlZUYXbxPxUF
0keNmyxvk+/rzBUkI+8Uv279UgQ6pBoFGJ49zijKomPRIDTWDAeL8Yz+C68tu0aAtJjAa8Vf
XUhYVk3NkjbGNZ5f3dftO5XdptC9LgPLfX3bi2ivsqErK7zbXr8jpWUdiLFH0YOPc2VCQbLd
R7jh7Fw9KunaJ43+COSi0vPU0RIr9OJHNdwhAFLDahm3TCtSbWV9FD</vt:lpwstr>
  </property>
  <property fmtid="{D5CDD505-2E9C-101B-9397-08002B2CF9AE}" pid="5" name="_new_ms_pID_725433">
    <vt:lpwstr>3K35HxI7JFA5hkFiCZ
JnBvZw==</vt:lpwstr>
  </property>
  <property fmtid="{D5CDD505-2E9C-101B-9397-08002B2CF9AE}" pid="6" name="_2015_ms_pID_725343">
    <vt:lpwstr>(3)667qiowfi7a70yZT0g4VLkOnO74ulr0Xzs09nYSu9lf4RaczaJpIg5nV6NeEQ29WNY7g5esH
oZFCJ7DT+1WBkaydmivGU+dBz2+jAbYQm1DvkXGIG+p4ja0dVowzXbakg48g5dYer6/UHOzG
2ey/sc5/JCwPgVb7NxOU/2F1x83eBrOEFSEyKkkj1ImFHFGUhHboSiAQmNO1JdJE9UdaRuwj
hVeskSNQZGKt1w/+up</vt:lpwstr>
  </property>
  <property fmtid="{D5CDD505-2E9C-101B-9397-08002B2CF9AE}" pid="7" name="_2015_ms_pID_7253431">
    <vt:lpwstr>nTRVqFWyysLmOueSHcLGB6l/RaHf9pjhwH3DbLbSvVbhQFqRHQGpup
ZpAVhHsvth/IXsDJj22lNnH/z2QJv1buKpC7zF4AxkxP68a1P2rRPxY4ImvZpjqSy5QqG3Td
GtBKyc/3Vg8tTbfOVObONHWNpvi0nnp1qWTTr+lu0RT6S67V5iqMmEMaqQnlRF6P4f/huMor
8zmNFVHHL0h1vtSrRaxeWjprrbTBEyPaKmoZ</vt:lpwstr>
  </property>
  <property fmtid="{D5CDD505-2E9C-101B-9397-08002B2CF9AE}" pid="8" name="_2015_ms_pID_7253432">
    <vt:lpwstr>Pjcuyc45JAIxT8Ero8rk0dNKS2TXcebzDwJn
Fx3SvXoX3KcNAqWer3V5xlM2Xxmamg==</vt:lpwstr>
  </property>
  <property fmtid="{D5CDD505-2E9C-101B-9397-08002B2CF9AE}" pid="9" name="ContentTypeId">
    <vt:lpwstr>0x010100470DEA32747F124F8658C108CF116123</vt:lpwstr>
  </property>
  <property fmtid="{D5CDD505-2E9C-101B-9397-08002B2CF9AE}" pid="10" name="WorkflowChangePath">
    <vt:lpwstr>4b47d28e-cf38-4371-8b69-e6bf0177d571,3;4b47d28e-cf38-4371-8b69-e6bf0177d571,3;4b47d28e-cf38-4371-8b69-e6bf0177d571,3;4b47d28e-cf38-4371-8b69-e6bf0177d571,3;4b47d28e-cf38-4371-8b69-e6bf0177d571,9;4b47d28e-cf38-4371-8b69-e6bf0177d571,14;</vt:lpwstr>
  </property>
  <property fmtid="{D5CDD505-2E9C-101B-9397-08002B2CF9AE}" pid="11" name="IsThisNew2">
    <vt:lpwstr>No</vt:lpwstr>
  </property>
  <property fmtid="{D5CDD505-2E9C-101B-9397-08002B2CF9AE}" pid="12" name="_readonly">
    <vt:lpwstr/>
  </property>
  <property fmtid="{D5CDD505-2E9C-101B-9397-08002B2CF9AE}" pid="13" name="_change">
    <vt:lpwstr/>
  </property>
  <property fmtid="{D5CDD505-2E9C-101B-9397-08002B2CF9AE}" pid="14" name="_full-control">
    <vt:lpwstr/>
  </property>
  <property fmtid="{D5CDD505-2E9C-101B-9397-08002B2CF9AE}" pid="15" name="sflag">
    <vt:lpwstr>1622106087</vt:lpwstr>
  </property>
</Properties>
</file>